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 id="2147483700" r:id="rId2"/>
    <p:sldMasterId id="2147483736" r:id="rId3"/>
  </p:sldMasterIdLst>
  <p:notesMasterIdLst>
    <p:notesMasterId r:id="rId17"/>
  </p:notesMasterIdLst>
  <p:sldIdLst>
    <p:sldId id="404" r:id="rId4"/>
    <p:sldId id="942" r:id="rId5"/>
    <p:sldId id="1015" r:id="rId6"/>
    <p:sldId id="1000" r:id="rId7"/>
    <p:sldId id="978" r:id="rId8"/>
    <p:sldId id="980" r:id="rId9"/>
    <p:sldId id="994" r:id="rId10"/>
    <p:sldId id="353" r:id="rId11"/>
    <p:sldId id="1016" r:id="rId12"/>
    <p:sldId id="992" r:id="rId13"/>
    <p:sldId id="257" r:id="rId14"/>
    <p:sldId id="1017" r:id="rId15"/>
    <p:sldId id="260" r:id="rId16"/>
  </p:sldIdLst>
  <p:sldSz cx="12192000" cy="6858000"/>
  <p:notesSz cx="6381750" cy="116014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126"/>
    <a:srgbClr val="B5F1E3"/>
    <a:srgbClr val="F19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78" autoAdjust="0"/>
  </p:normalViewPr>
  <p:slideViewPr>
    <p:cSldViewPr snapToGrid="0">
      <p:cViewPr varScale="1">
        <p:scale>
          <a:sx n="80" d="100"/>
          <a:sy n="80" d="100"/>
        </p:scale>
        <p:origin x="6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FC06D-1C07-421E-B328-9D37035BDDED}"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HK"/>
        </a:p>
      </dgm:t>
    </dgm:pt>
    <dgm:pt modelId="{F0ADDCE6-FDF0-42B1-B007-8A6D72F0DE46}">
      <dgm:prSet phldrT="[Text]" custT="1"/>
      <dgm:spPr>
        <a:scene3d>
          <a:camera prst="orthographicFront"/>
          <a:lightRig rig="threePt" dir="t"/>
        </a:scene3d>
        <a:sp3d prstMaterial="dkEdge">
          <a:bevelT/>
        </a:sp3d>
      </dgm:spPr>
      <dgm:t>
        <a:bodyPr/>
        <a:lstStyle/>
        <a:p>
          <a:r>
            <a:rPr lang="en-HK" sz="1600" b="1" dirty="0"/>
            <a:t>SAVE COST</a:t>
          </a:r>
        </a:p>
      </dgm:t>
    </dgm:pt>
    <dgm:pt modelId="{7BE3E414-6D0D-4F0D-A533-F174CAE77863}" type="parTrans" cxnId="{46B0EE56-569A-4FA1-AE63-F2461CC9F9CA}">
      <dgm:prSet/>
      <dgm:spPr/>
      <dgm:t>
        <a:bodyPr/>
        <a:lstStyle/>
        <a:p>
          <a:endParaRPr lang="en-HK" sz="1500"/>
        </a:p>
      </dgm:t>
    </dgm:pt>
    <dgm:pt modelId="{2DEA756C-B88B-4231-8037-A327120036A8}" type="sibTrans" cxnId="{46B0EE56-569A-4FA1-AE63-F2461CC9F9CA}">
      <dgm:prSet/>
      <dgm:spPr/>
      <dgm:t>
        <a:bodyPr/>
        <a:lstStyle/>
        <a:p>
          <a:endParaRPr lang="en-HK" sz="1500"/>
        </a:p>
      </dgm:t>
    </dgm:pt>
    <dgm:pt modelId="{0FA22764-A776-48CB-8710-B4CD41C24924}">
      <dgm:prSet phldrT="[Text]" custT="1"/>
      <dgm:spPr/>
      <dgm:t>
        <a:bodyPr/>
        <a:lstStyle/>
        <a:p>
          <a:r>
            <a:rPr lang="en-HK" sz="1500" b="1" dirty="0"/>
            <a:t>NO</a:t>
          </a:r>
          <a:r>
            <a:rPr lang="en-HK" sz="1500" dirty="0"/>
            <a:t> need to use </a:t>
          </a:r>
          <a:r>
            <a:rPr lang="en-HK" sz="1500" b="1" dirty="0"/>
            <a:t>EXPENSIVE</a:t>
          </a:r>
          <a:r>
            <a:rPr lang="en-HK" sz="1500" dirty="0"/>
            <a:t> physical door access controllers</a:t>
          </a:r>
        </a:p>
      </dgm:t>
    </dgm:pt>
    <dgm:pt modelId="{EAEEE6AC-D8DC-497A-AA60-335B5A107049}" type="parTrans" cxnId="{030DBBB0-3F76-46D8-B9A4-C6DD0A9AAAE3}">
      <dgm:prSet/>
      <dgm:spPr/>
      <dgm:t>
        <a:bodyPr/>
        <a:lstStyle/>
        <a:p>
          <a:endParaRPr lang="en-HK" sz="1500"/>
        </a:p>
      </dgm:t>
    </dgm:pt>
    <dgm:pt modelId="{7F7A58C1-94F3-4791-B126-61DC1C72F3B2}" type="sibTrans" cxnId="{030DBBB0-3F76-46D8-B9A4-C6DD0A9AAAE3}">
      <dgm:prSet/>
      <dgm:spPr/>
      <dgm:t>
        <a:bodyPr/>
        <a:lstStyle/>
        <a:p>
          <a:endParaRPr lang="en-HK" sz="1500"/>
        </a:p>
      </dgm:t>
    </dgm:pt>
    <dgm:pt modelId="{BBBA7ECD-5981-430F-B35B-37AE54592F51}">
      <dgm:prSet phldrT="[Text]" custT="1"/>
      <dgm:spPr>
        <a:solidFill>
          <a:schemeClr val="accent2">
            <a:lumMod val="60000"/>
            <a:lumOff val="40000"/>
          </a:schemeClr>
        </a:solidFill>
        <a:scene3d>
          <a:camera prst="orthographicFront"/>
          <a:lightRig rig="threePt" dir="t"/>
        </a:scene3d>
        <a:sp3d prstMaterial="dkEdge">
          <a:bevelT/>
        </a:sp3d>
      </dgm:spPr>
      <dgm:t>
        <a:bodyPr/>
        <a:lstStyle/>
        <a:p>
          <a:r>
            <a:rPr lang="en-HK" sz="1600" b="1" dirty="0"/>
            <a:t>SAVE TROUBLE</a:t>
          </a:r>
        </a:p>
      </dgm:t>
    </dgm:pt>
    <dgm:pt modelId="{78AF58D2-D309-4203-9969-F42156A27D27}" type="parTrans" cxnId="{446802A3-DE6C-4F2A-8A1E-1102FBC1DEA6}">
      <dgm:prSet/>
      <dgm:spPr/>
      <dgm:t>
        <a:bodyPr/>
        <a:lstStyle/>
        <a:p>
          <a:endParaRPr lang="en-HK" sz="1500"/>
        </a:p>
      </dgm:t>
    </dgm:pt>
    <dgm:pt modelId="{9DA4028F-E287-47FE-97A4-A16DDE8A800B}" type="sibTrans" cxnId="{446802A3-DE6C-4F2A-8A1E-1102FBC1DEA6}">
      <dgm:prSet/>
      <dgm:spPr/>
      <dgm:t>
        <a:bodyPr/>
        <a:lstStyle/>
        <a:p>
          <a:endParaRPr lang="en-HK" sz="1500"/>
        </a:p>
      </dgm:t>
    </dgm:pt>
    <dgm:pt modelId="{FCF00C60-A18F-41A5-BD9A-74F869F5DD40}">
      <dgm:prSet phldrT="[Text]" custT="1"/>
      <dgm:spPr>
        <a:solidFill>
          <a:schemeClr val="accent5"/>
        </a:solidFill>
        <a:scene3d>
          <a:camera prst="orthographicFront"/>
          <a:lightRig rig="threePt" dir="t"/>
        </a:scene3d>
        <a:sp3d prstMaterial="dkEdge">
          <a:bevelT/>
        </a:sp3d>
      </dgm:spPr>
      <dgm:t>
        <a:bodyPr/>
        <a:lstStyle/>
        <a:p>
          <a:r>
            <a:rPr lang="en-HK" sz="1600" b="1" dirty="0"/>
            <a:t>SAVE CUSTOMERS</a:t>
          </a:r>
        </a:p>
      </dgm:t>
    </dgm:pt>
    <dgm:pt modelId="{4D77D647-75A0-47AD-9E52-86C505928166}" type="parTrans" cxnId="{EB0B7419-3EB7-47EC-800A-067CA4C5488C}">
      <dgm:prSet/>
      <dgm:spPr/>
      <dgm:t>
        <a:bodyPr/>
        <a:lstStyle/>
        <a:p>
          <a:endParaRPr lang="en-HK" sz="1500"/>
        </a:p>
      </dgm:t>
    </dgm:pt>
    <dgm:pt modelId="{844AB3D2-EB1D-42FD-8931-CBB9FB209C8B}" type="sibTrans" cxnId="{EB0B7419-3EB7-47EC-800A-067CA4C5488C}">
      <dgm:prSet/>
      <dgm:spPr/>
      <dgm:t>
        <a:bodyPr/>
        <a:lstStyle/>
        <a:p>
          <a:endParaRPr lang="en-HK" sz="1500"/>
        </a:p>
      </dgm:t>
    </dgm:pt>
    <dgm:pt modelId="{7D158002-37F9-43CB-B7E5-355C95F19D80}">
      <dgm:prSet phldrT="[Text]" custT="1"/>
      <dgm:spPr/>
      <dgm:t>
        <a:bodyPr/>
        <a:lstStyle/>
        <a:p>
          <a:r>
            <a:rPr lang="en-HK" sz="1500" dirty="0"/>
            <a:t>A better door access experience, a </a:t>
          </a:r>
          <a:r>
            <a:rPr lang="en-HK" sz="1500" b="1" dirty="0"/>
            <a:t>SEAMLESS </a:t>
          </a:r>
          <a:r>
            <a:rPr lang="en-HK" sz="1500" dirty="0"/>
            <a:t>process of e-Pass / ticket booking online, payment, downloading of secure ticket on mobile, self accreditation at turnstiles</a:t>
          </a:r>
        </a:p>
      </dgm:t>
    </dgm:pt>
    <dgm:pt modelId="{4FF28C82-FBA9-47FE-8FE6-ECEB7AF4C78F}" type="parTrans" cxnId="{D15F3C9C-0131-40CE-A345-65933004E5D7}">
      <dgm:prSet/>
      <dgm:spPr/>
      <dgm:t>
        <a:bodyPr/>
        <a:lstStyle/>
        <a:p>
          <a:endParaRPr lang="en-HK" sz="1500"/>
        </a:p>
      </dgm:t>
    </dgm:pt>
    <dgm:pt modelId="{F852ADA5-A627-41D1-871F-44D6A52D7A23}" type="sibTrans" cxnId="{D15F3C9C-0131-40CE-A345-65933004E5D7}">
      <dgm:prSet/>
      <dgm:spPr/>
      <dgm:t>
        <a:bodyPr/>
        <a:lstStyle/>
        <a:p>
          <a:endParaRPr lang="en-HK" sz="1500"/>
        </a:p>
      </dgm:t>
    </dgm:pt>
    <dgm:pt modelId="{210B835F-42E4-4F5F-BEA7-52105782BA02}">
      <dgm:prSet phldrT="[Text]" custT="1"/>
      <dgm:spPr>
        <a:solidFill>
          <a:schemeClr val="bg2">
            <a:lumMod val="75000"/>
          </a:schemeClr>
        </a:solidFill>
        <a:scene3d>
          <a:camera prst="orthographicFront"/>
          <a:lightRig rig="threePt" dir="t"/>
        </a:scene3d>
        <a:sp3d prstMaterial="dkEdge">
          <a:bevelT/>
        </a:sp3d>
      </dgm:spPr>
      <dgm:t>
        <a:bodyPr/>
        <a:lstStyle/>
        <a:p>
          <a:r>
            <a:rPr lang="en-HK" sz="1600" b="1" dirty="0"/>
            <a:t>SAVE BUSINESS </a:t>
          </a:r>
        </a:p>
      </dgm:t>
    </dgm:pt>
    <dgm:pt modelId="{6E0115D6-5AE8-4F8A-BEA7-4A3FE74FDE9A}" type="parTrans" cxnId="{74539FD5-BD83-4854-A67A-6B8FA3768973}">
      <dgm:prSet/>
      <dgm:spPr/>
      <dgm:t>
        <a:bodyPr/>
        <a:lstStyle/>
        <a:p>
          <a:endParaRPr lang="en-HK" sz="1500"/>
        </a:p>
      </dgm:t>
    </dgm:pt>
    <dgm:pt modelId="{22C93C19-959F-423F-A8E6-920C472C23CA}" type="sibTrans" cxnId="{74539FD5-BD83-4854-A67A-6B8FA3768973}">
      <dgm:prSet/>
      <dgm:spPr/>
      <dgm:t>
        <a:bodyPr/>
        <a:lstStyle/>
        <a:p>
          <a:endParaRPr lang="en-HK" sz="1500"/>
        </a:p>
      </dgm:t>
    </dgm:pt>
    <dgm:pt modelId="{64EE0AB8-36A6-4BD3-9AB7-A4CB3512CEFD}">
      <dgm:prSet phldrT="[Text]" custT="1"/>
      <dgm:spPr/>
      <dgm:t>
        <a:bodyPr/>
        <a:lstStyle/>
        <a:p>
          <a:r>
            <a:rPr lang="en-HK" sz="1500" dirty="0"/>
            <a:t>Able to render </a:t>
          </a:r>
          <a:r>
            <a:rPr lang="en-HK" sz="1500" b="1" dirty="0"/>
            <a:t>API SUPPORT </a:t>
          </a:r>
          <a:r>
            <a:rPr lang="en-HK" sz="1500" dirty="0"/>
            <a:t>&amp; integrate with 3</a:t>
          </a:r>
          <a:r>
            <a:rPr lang="en-HK" sz="1500" baseline="30000" dirty="0"/>
            <a:t>rd</a:t>
          </a:r>
          <a:r>
            <a:rPr lang="en-HK" sz="1500" dirty="0"/>
            <a:t> party smart systems for more servicing, e.g. facilities booking, e-ticketing and digital membership, etc.</a:t>
          </a:r>
        </a:p>
      </dgm:t>
    </dgm:pt>
    <dgm:pt modelId="{6C54AF63-9F41-48EC-A5A5-1D1CC3E5A9F8}" type="parTrans" cxnId="{AD5DB6E3-1F46-4F2C-8830-FF5AF50928AE}">
      <dgm:prSet/>
      <dgm:spPr/>
      <dgm:t>
        <a:bodyPr/>
        <a:lstStyle/>
        <a:p>
          <a:endParaRPr lang="en-HK" sz="1500"/>
        </a:p>
      </dgm:t>
    </dgm:pt>
    <dgm:pt modelId="{BB6A2174-76A9-4F6D-AB65-55C634C5687E}" type="sibTrans" cxnId="{AD5DB6E3-1F46-4F2C-8830-FF5AF50928AE}">
      <dgm:prSet/>
      <dgm:spPr/>
      <dgm:t>
        <a:bodyPr/>
        <a:lstStyle/>
        <a:p>
          <a:endParaRPr lang="en-HK" sz="1500"/>
        </a:p>
      </dgm:t>
    </dgm:pt>
    <dgm:pt modelId="{3D5C3E33-1F0A-40AC-828F-470BFE86A9EF}">
      <dgm:prSet phldrT="[Text]" custT="1"/>
      <dgm:spPr/>
      <dgm:t>
        <a:bodyPr/>
        <a:lstStyle/>
        <a:p>
          <a:r>
            <a:rPr lang="en-HK" sz="1500" b="1" dirty="0"/>
            <a:t>NO</a:t>
          </a:r>
          <a:r>
            <a:rPr lang="en-HK" sz="1500" dirty="0"/>
            <a:t> need to </a:t>
          </a:r>
          <a:r>
            <a:rPr lang="en-HK" sz="1500" b="1" dirty="0"/>
            <a:t>CONFIGURATE</a:t>
          </a:r>
          <a:r>
            <a:rPr lang="en-HK" sz="1500" dirty="0"/>
            <a:t> readers on-site but remotely via cloud log-in</a:t>
          </a:r>
        </a:p>
      </dgm:t>
    </dgm:pt>
    <dgm:pt modelId="{855844EA-D250-44EA-93E6-BF61A55267FF}" type="sibTrans" cxnId="{6B25FF06-AF84-4C5F-81AF-BCFE13E014AA}">
      <dgm:prSet/>
      <dgm:spPr/>
      <dgm:t>
        <a:bodyPr/>
        <a:lstStyle/>
        <a:p>
          <a:endParaRPr lang="en-HK" sz="1500"/>
        </a:p>
      </dgm:t>
    </dgm:pt>
    <dgm:pt modelId="{3CFC6981-15E5-48EB-A8A0-892771264742}" type="parTrans" cxnId="{6B25FF06-AF84-4C5F-81AF-BCFE13E014AA}">
      <dgm:prSet/>
      <dgm:spPr/>
      <dgm:t>
        <a:bodyPr/>
        <a:lstStyle/>
        <a:p>
          <a:endParaRPr lang="en-HK" sz="1500"/>
        </a:p>
      </dgm:t>
    </dgm:pt>
    <dgm:pt modelId="{40BCCD7B-77B2-4E0E-A5C3-EC333C17DFC9}">
      <dgm:prSet phldrT="[Text]" custT="1"/>
      <dgm:spPr/>
      <dgm:t>
        <a:bodyPr/>
        <a:lstStyle/>
        <a:p>
          <a:r>
            <a:rPr lang="en-HK" sz="1500" dirty="0"/>
            <a:t>Manage access control functions </a:t>
          </a:r>
          <a:r>
            <a:rPr lang="en-HK" sz="1500" b="1" dirty="0"/>
            <a:t>ANYTIME</a:t>
          </a:r>
          <a:r>
            <a:rPr lang="en-HK" sz="1500" dirty="0"/>
            <a:t> and </a:t>
          </a:r>
          <a:r>
            <a:rPr lang="en-HK" sz="1500" b="1" dirty="0"/>
            <a:t>ANYWHERE</a:t>
          </a:r>
        </a:p>
      </dgm:t>
    </dgm:pt>
    <dgm:pt modelId="{EDA2300B-B6EE-4CC5-94F3-056EEA3DD691}" type="sibTrans" cxnId="{97CAB56C-60F0-46A0-8887-6E5ED5928387}">
      <dgm:prSet/>
      <dgm:spPr/>
      <dgm:t>
        <a:bodyPr/>
        <a:lstStyle/>
        <a:p>
          <a:endParaRPr lang="en-HK" sz="1500"/>
        </a:p>
      </dgm:t>
    </dgm:pt>
    <dgm:pt modelId="{F548DE49-77DE-450F-92A6-F5B709134EB3}" type="parTrans" cxnId="{97CAB56C-60F0-46A0-8887-6E5ED5928387}">
      <dgm:prSet/>
      <dgm:spPr/>
      <dgm:t>
        <a:bodyPr/>
        <a:lstStyle/>
        <a:p>
          <a:endParaRPr lang="en-HK" sz="1500"/>
        </a:p>
      </dgm:t>
    </dgm:pt>
    <dgm:pt modelId="{6D6D2B0E-40D5-4B0E-BCAB-55A09CEE53D1}">
      <dgm:prSet phldrT="[Text]" custT="1"/>
      <dgm:spPr/>
      <dgm:t>
        <a:bodyPr/>
        <a:lstStyle/>
        <a:p>
          <a:r>
            <a:rPr lang="en-HK" sz="1500" b="0" dirty="0"/>
            <a:t>Virtual Card in Dynamic QR Code changing every 5 sec. </a:t>
          </a:r>
          <a:r>
            <a:rPr lang="en-HK" sz="1500" b="1" dirty="0"/>
            <a:t>prevent copying</a:t>
          </a:r>
        </a:p>
      </dgm:t>
    </dgm:pt>
    <dgm:pt modelId="{0A1F7105-0339-4B1C-BAD2-F56608151812}" type="parTrans" cxnId="{E4B2D03C-330D-4F05-961E-0DDB9EC60390}">
      <dgm:prSet/>
      <dgm:spPr/>
      <dgm:t>
        <a:bodyPr/>
        <a:lstStyle/>
        <a:p>
          <a:endParaRPr lang="zh-HK" altLang="en-US"/>
        </a:p>
      </dgm:t>
    </dgm:pt>
    <dgm:pt modelId="{F8F85B61-40B1-4606-86ED-55D2B6F817BE}" type="sibTrans" cxnId="{E4B2D03C-330D-4F05-961E-0DDB9EC60390}">
      <dgm:prSet/>
      <dgm:spPr/>
      <dgm:t>
        <a:bodyPr/>
        <a:lstStyle/>
        <a:p>
          <a:endParaRPr lang="zh-HK" altLang="en-US"/>
        </a:p>
      </dgm:t>
    </dgm:pt>
    <dgm:pt modelId="{E92FD9BC-7B86-444C-9FB0-851496CE96DA}" type="pres">
      <dgm:prSet presAssocID="{A03FC06D-1C07-421E-B328-9D37035BDDED}" presName="cycleMatrixDiagram" presStyleCnt="0">
        <dgm:presLayoutVars>
          <dgm:chMax val="1"/>
          <dgm:dir/>
          <dgm:animLvl val="lvl"/>
          <dgm:resizeHandles val="exact"/>
        </dgm:presLayoutVars>
      </dgm:prSet>
      <dgm:spPr/>
    </dgm:pt>
    <dgm:pt modelId="{3139BFEE-4C83-442B-B174-CC56D409B155}" type="pres">
      <dgm:prSet presAssocID="{A03FC06D-1C07-421E-B328-9D37035BDDED}" presName="children" presStyleCnt="0"/>
      <dgm:spPr/>
    </dgm:pt>
    <dgm:pt modelId="{356C0F79-B1D2-496D-8517-16438B967ABC}" type="pres">
      <dgm:prSet presAssocID="{A03FC06D-1C07-421E-B328-9D37035BDDED}" presName="child1group" presStyleCnt="0"/>
      <dgm:spPr/>
    </dgm:pt>
    <dgm:pt modelId="{3971969D-6EE3-4A6F-ABF2-79FB6DBCA7D9}" type="pres">
      <dgm:prSet presAssocID="{A03FC06D-1C07-421E-B328-9D37035BDDED}" presName="child1" presStyleLbl="bgAcc1" presStyleIdx="0" presStyleCnt="4" custScaleX="189904" custScaleY="150854" custLinFactNeighborX="-56174" custLinFactNeighborY="19076"/>
      <dgm:spPr/>
    </dgm:pt>
    <dgm:pt modelId="{922B0F02-05EA-4425-B931-7013571335B8}" type="pres">
      <dgm:prSet presAssocID="{A03FC06D-1C07-421E-B328-9D37035BDDED}" presName="child1Text" presStyleLbl="bgAcc1" presStyleIdx="0" presStyleCnt="4">
        <dgm:presLayoutVars>
          <dgm:bulletEnabled val="1"/>
        </dgm:presLayoutVars>
      </dgm:prSet>
      <dgm:spPr/>
    </dgm:pt>
    <dgm:pt modelId="{963780CD-1F1C-45D4-81F3-ECD1A0567C90}" type="pres">
      <dgm:prSet presAssocID="{A03FC06D-1C07-421E-B328-9D37035BDDED}" presName="child2group" presStyleCnt="0"/>
      <dgm:spPr/>
    </dgm:pt>
    <dgm:pt modelId="{99D1A09B-503C-4FBD-82A9-B572AAAC561F}" type="pres">
      <dgm:prSet presAssocID="{A03FC06D-1C07-421E-B328-9D37035BDDED}" presName="child2" presStyleLbl="bgAcc1" presStyleIdx="1" presStyleCnt="4" custScaleX="192869" custScaleY="151822" custLinFactNeighborX="56174" custLinFactNeighborY="19011"/>
      <dgm:spPr/>
    </dgm:pt>
    <dgm:pt modelId="{33413326-F844-4C46-B0BF-C93EB62BC7D6}" type="pres">
      <dgm:prSet presAssocID="{A03FC06D-1C07-421E-B328-9D37035BDDED}" presName="child2Text" presStyleLbl="bgAcc1" presStyleIdx="1" presStyleCnt="4">
        <dgm:presLayoutVars>
          <dgm:bulletEnabled val="1"/>
        </dgm:presLayoutVars>
      </dgm:prSet>
      <dgm:spPr/>
    </dgm:pt>
    <dgm:pt modelId="{BB647A3E-E73B-42FD-8C9B-ACA46B1FC923}" type="pres">
      <dgm:prSet presAssocID="{A03FC06D-1C07-421E-B328-9D37035BDDED}" presName="child3group" presStyleCnt="0"/>
      <dgm:spPr/>
    </dgm:pt>
    <dgm:pt modelId="{5F615FE0-0B46-4A73-A999-B54077937549}" type="pres">
      <dgm:prSet presAssocID="{A03FC06D-1C07-421E-B328-9D37035BDDED}" presName="child3" presStyleLbl="bgAcc1" presStyleIdx="2" presStyleCnt="4" custScaleX="191861" custScaleY="157549" custLinFactNeighborX="80622" custLinFactNeighborY="-33026"/>
      <dgm:spPr/>
    </dgm:pt>
    <dgm:pt modelId="{9EE002E1-9655-4F57-B4FF-C60BE11E4ABF}" type="pres">
      <dgm:prSet presAssocID="{A03FC06D-1C07-421E-B328-9D37035BDDED}" presName="child3Text" presStyleLbl="bgAcc1" presStyleIdx="2" presStyleCnt="4">
        <dgm:presLayoutVars>
          <dgm:bulletEnabled val="1"/>
        </dgm:presLayoutVars>
      </dgm:prSet>
      <dgm:spPr/>
    </dgm:pt>
    <dgm:pt modelId="{B396F8D3-27BA-46EE-9ADC-ED879F104A4B}" type="pres">
      <dgm:prSet presAssocID="{A03FC06D-1C07-421E-B328-9D37035BDDED}" presName="child4group" presStyleCnt="0"/>
      <dgm:spPr/>
    </dgm:pt>
    <dgm:pt modelId="{9684C4E5-7072-45A8-89B9-03B3DD8F00F2}" type="pres">
      <dgm:prSet presAssocID="{A03FC06D-1C07-421E-B328-9D37035BDDED}" presName="child4" presStyleLbl="bgAcc1" presStyleIdx="3" presStyleCnt="4" custScaleX="189160" custScaleY="152531" custLinFactNeighborX="-63122" custLinFactNeighborY="-30947"/>
      <dgm:spPr/>
    </dgm:pt>
    <dgm:pt modelId="{7CA0DA09-9310-4063-AE60-BF5DAF4ACA19}" type="pres">
      <dgm:prSet presAssocID="{A03FC06D-1C07-421E-B328-9D37035BDDED}" presName="child4Text" presStyleLbl="bgAcc1" presStyleIdx="3" presStyleCnt="4">
        <dgm:presLayoutVars>
          <dgm:bulletEnabled val="1"/>
        </dgm:presLayoutVars>
      </dgm:prSet>
      <dgm:spPr/>
    </dgm:pt>
    <dgm:pt modelId="{6675E067-A062-4F2B-8768-2DAA2550340B}" type="pres">
      <dgm:prSet presAssocID="{A03FC06D-1C07-421E-B328-9D37035BDDED}" presName="childPlaceholder" presStyleCnt="0"/>
      <dgm:spPr/>
    </dgm:pt>
    <dgm:pt modelId="{62E4F611-85AD-44D4-9921-62CD7558AB04}" type="pres">
      <dgm:prSet presAssocID="{A03FC06D-1C07-421E-B328-9D37035BDDED}" presName="circle" presStyleCnt="0"/>
      <dgm:spPr/>
    </dgm:pt>
    <dgm:pt modelId="{A27D2A51-47FE-44D7-9630-F7BF7B57ADDB}" type="pres">
      <dgm:prSet presAssocID="{A03FC06D-1C07-421E-B328-9D37035BDDED}" presName="quadrant1" presStyleLbl="node1" presStyleIdx="0" presStyleCnt="4">
        <dgm:presLayoutVars>
          <dgm:chMax val="1"/>
          <dgm:bulletEnabled val="1"/>
        </dgm:presLayoutVars>
      </dgm:prSet>
      <dgm:spPr/>
    </dgm:pt>
    <dgm:pt modelId="{5AAD390E-0866-4184-A327-F4099D55975A}" type="pres">
      <dgm:prSet presAssocID="{A03FC06D-1C07-421E-B328-9D37035BDDED}" presName="quadrant2" presStyleLbl="node1" presStyleIdx="1" presStyleCnt="4">
        <dgm:presLayoutVars>
          <dgm:chMax val="1"/>
          <dgm:bulletEnabled val="1"/>
        </dgm:presLayoutVars>
      </dgm:prSet>
      <dgm:spPr/>
    </dgm:pt>
    <dgm:pt modelId="{FC526C34-248E-44AB-99E1-C51679716F09}" type="pres">
      <dgm:prSet presAssocID="{A03FC06D-1C07-421E-B328-9D37035BDDED}" presName="quadrant3" presStyleLbl="node1" presStyleIdx="2" presStyleCnt="4">
        <dgm:presLayoutVars>
          <dgm:chMax val="1"/>
          <dgm:bulletEnabled val="1"/>
        </dgm:presLayoutVars>
      </dgm:prSet>
      <dgm:spPr/>
    </dgm:pt>
    <dgm:pt modelId="{85C9AA9A-2104-4E66-904F-B0E5BCB57908}" type="pres">
      <dgm:prSet presAssocID="{A03FC06D-1C07-421E-B328-9D37035BDDED}" presName="quadrant4" presStyleLbl="node1" presStyleIdx="3" presStyleCnt="4">
        <dgm:presLayoutVars>
          <dgm:chMax val="1"/>
          <dgm:bulletEnabled val="1"/>
        </dgm:presLayoutVars>
      </dgm:prSet>
      <dgm:spPr/>
    </dgm:pt>
    <dgm:pt modelId="{B872A01A-8E67-4483-8699-63E2FB2870E6}" type="pres">
      <dgm:prSet presAssocID="{A03FC06D-1C07-421E-B328-9D37035BDDED}" presName="quadrantPlaceholder" presStyleCnt="0"/>
      <dgm:spPr/>
    </dgm:pt>
    <dgm:pt modelId="{4D36DD3A-ABA7-4C89-BD82-64769F3A11F4}" type="pres">
      <dgm:prSet presAssocID="{A03FC06D-1C07-421E-B328-9D37035BDDED}" presName="center1" presStyleLbl="fgShp" presStyleIdx="0" presStyleCnt="2"/>
      <dgm:spPr/>
    </dgm:pt>
    <dgm:pt modelId="{7380A74A-1951-4BE8-BF4F-200116FDA3CF}" type="pres">
      <dgm:prSet presAssocID="{A03FC06D-1C07-421E-B328-9D37035BDDED}" presName="center2" presStyleLbl="fgShp" presStyleIdx="1" presStyleCnt="2"/>
      <dgm:spPr/>
    </dgm:pt>
  </dgm:ptLst>
  <dgm:cxnLst>
    <dgm:cxn modelId="{6B25FF06-AF84-4C5F-81AF-BCFE13E014AA}" srcId="{BBBA7ECD-5981-430F-B35B-37AE54592F51}" destId="{3D5C3E33-1F0A-40AC-828F-470BFE86A9EF}" srcOrd="0" destOrd="0" parTransId="{3CFC6981-15E5-48EB-A8A0-892771264742}" sibTransId="{855844EA-D250-44EA-93E6-BF61A55267FF}"/>
    <dgm:cxn modelId="{F45FBE0B-A1FA-4C59-AEF9-FA76F20413B0}" type="presOf" srcId="{0FA22764-A776-48CB-8710-B4CD41C24924}" destId="{3971969D-6EE3-4A6F-ABF2-79FB6DBCA7D9}" srcOrd="0" destOrd="0" presId="urn:microsoft.com/office/officeart/2005/8/layout/cycle4"/>
    <dgm:cxn modelId="{115FFE0F-ECA9-4D4E-99AA-FC1A2EFB4048}" type="presOf" srcId="{40BCCD7B-77B2-4E0E-A5C3-EC333C17DFC9}" destId="{99D1A09B-503C-4FBD-82A9-B572AAAC561F}" srcOrd="0" destOrd="1" presId="urn:microsoft.com/office/officeart/2005/8/layout/cycle4"/>
    <dgm:cxn modelId="{EB0B7419-3EB7-47EC-800A-067CA4C5488C}" srcId="{A03FC06D-1C07-421E-B328-9D37035BDDED}" destId="{FCF00C60-A18F-41A5-BD9A-74F869F5DD40}" srcOrd="2" destOrd="0" parTransId="{4D77D647-75A0-47AD-9E52-86C505928166}" sibTransId="{844AB3D2-EB1D-42FD-8931-CBB9FB209C8B}"/>
    <dgm:cxn modelId="{4D7F2D27-8537-41F1-A0B7-EE3E624BBC2E}" type="presOf" srcId="{FCF00C60-A18F-41A5-BD9A-74F869F5DD40}" destId="{FC526C34-248E-44AB-99E1-C51679716F09}" srcOrd="0" destOrd="0" presId="urn:microsoft.com/office/officeart/2005/8/layout/cycle4"/>
    <dgm:cxn modelId="{2FFB1C34-1761-4E38-B4DD-7EF275FB7AAA}" type="presOf" srcId="{7D158002-37F9-43CB-B7E5-355C95F19D80}" destId="{9EE002E1-9655-4F57-B4FF-C60BE11E4ABF}" srcOrd="1" destOrd="0" presId="urn:microsoft.com/office/officeart/2005/8/layout/cycle4"/>
    <dgm:cxn modelId="{D8762B34-AC7B-4CB7-91B7-E9E0AF0598C4}" type="presOf" srcId="{40BCCD7B-77B2-4E0E-A5C3-EC333C17DFC9}" destId="{33413326-F844-4C46-B0BF-C93EB62BC7D6}" srcOrd="1" destOrd="1" presId="urn:microsoft.com/office/officeart/2005/8/layout/cycle4"/>
    <dgm:cxn modelId="{E4B2D03C-330D-4F05-961E-0DDB9EC60390}" srcId="{BBBA7ECD-5981-430F-B35B-37AE54592F51}" destId="{6D6D2B0E-40D5-4B0E-BCAB-55A09CEE53D1}" srcOrd="2" destOrd="0" parTransId="{0A1F7105-0339-4B1C-BAD2-F56608151812}" sibTransId="{F8F85B61-40B1-4606-86ED-55D2B6F817BE}"/>
    <dgm:cxn modelId="{9D50C047-A43F-485C-A096-5551B501580C}" type="presOf" srcId="{A03FC06D-1C07-421E-B328-9D37035BDDED}" destId="{E92FD9BC-7B86-444C-9FB0-851496CE96DA}" srcOrd="0" destOrd="0" presId="urn:microsoft.com/office/officeart/2005/8/layout/cycle4"/>
    <dgm:cxn modelId="{D3907E69-E3E0-4849-80B8-A91585035972}" type="presOf" srcId="{6D6D2B0E-40D5-4B0E-BCAB-55A09CEE53D1}" destId="{99D1A09B-503C-4FBD-82A9-B572AAAC561F}" srcOrd="0" destOrd="2" presId="urn:microsoft.com/office/officeart/2005/8/layout/cycle4"/>
    <dgm:cxn modelId="{97CAB56C-60F0-46A0-8887-6E5ED5928387}" srcId="{BBBA7ECD-5981-430F-B35B-37AE54592F51}" destId="{40BCCD7B-77B2-4E0E-A5C3-EC333C17DFC9}" srcOrd="1" destOrd="0" parTransId="{F548DE49-77DE-450F-92A6-F5B709134EB3}" sibTransId="{EDA2300B-B6EE-4CC5-94F3-056EEA3DD691}"/>
    <dgm:cxn modelId="{46B0EE56-569A-4FA1-AE63-F2461CC9F9CA}" srcId="{A03FC06D-1C07-421E-B328-9D37035BDDED}" destId="{F0ADDCE6-FDF0-42B1-B007-8A6D72F0DE46}" srcOrd="0" destOrd="0" parTransId="{7BE3E414-6D0D-4F0D-A533-F174CAE77863}" sibTransId="{2DEA756C-B88B-4231-8037-A327120036A8}"/>
    <dgm:cxn modelId="{FC6B5177-94A8-4896-A31C-749300987577}" type="presOf" srcId="{210B835F-42E4-4F5F-BEA7-52105782BA02}" destId="{85C9AA9A-2104-4E66-904F-B0E5BCB57908}" srcOrd="0" destOrd="0" presId="urn:microsoft.com/office/officeart/2005/8/layout/cycle4"/>
    <dgm:cxn modelId="{A9D33C59-4069-406A-95CB-79719E2BE52F}" type="presOf" srcId="{F0ADDCE6-FDF0-42B1-B007-8A6D72F0DE46}" destId="{A27D2A51-47FE-44D7-9630-F7BF7B57ADDB}" srcOrd="0" destOrd="0" presId="urn:microsoft.com/office/officeart/2005/8/layout/cycle4"/>
    <dgm:cxn modelId="{DE44FA8C-FD62-44CD-88F8-BAA9AB38F464}" type="presOf" srcId="{3D5C3E33-1F0A-40AC-828F-470BFE86A9EF}" destId="{33413326-F844-4C46-B0BF-C93EB62BC7D6}" srcOrd="1" destOrd="0" presId="urn:microsoft.com/office/officeart/2005/8/layout/cycle4"/>
    <dgm:cxn modelId="{7D326A9B-44C0-4F47-AB01-10129765720A}" type="presOf" srcId="{6D6D2B0E-40D5-4B0E-BCAB-55A09CEE53D1}" destId="{33413326-F844-4C46-B0BF-C93EB62BC7D6}" srcOrd="1" destOrd="2" presId="urn:microsoft.com/office/officeart/2005/8/layout/cycle4"/>
    <dgm:cxn modelId="{D15F3C9C-0131-40CE-A345-65933004E5D7}" srcId="{FCF00C60-A18F-41A5-BD9A-74F869F5DD40}" destId="{7D158002-37F9-43CB-B7E5-355C95F19D80}" srcOrd="0" destOrd="0" parTransId="{4FF28C82-FBA9-47FE-8FE6-ECEB7AF4C78F}" sibTransId="{F852ADA5-A627-41D1-871F-44D6A52D7A23}"/>
    <dgm:cxn modelId="{B2A78A9C-8EAF-47E8-9E46-8A321D87CEA8}" type="presOf" srcId="{64EE0AB8-36A6-4BD3-9AB7-A4CB3512CEFD}" destId="{9684C4E5-7072-45A8-89B9-03B3DD8F00F2}" srcOrd="0" destOrd="0" presId="urn:microsoft.com/office/officeart/2005/8/layout/cycle4"/>
    <dgm:cxn modelId="{446802A3-DE6C-4F2A-8A1E-1102FBC1DEA6}" srcId="{A03FC06D-1C07-421E-B328-9D37035BDDED}" destId="{BBBA7ECD-5981-430F-B35B-37AE54592F51}" srcOrd="1" destOrd="0" parTransId="{78AF58D2-D309-4203-9969-F42156A27D27}" sibTransId="{9DA4028F-E287-47FE-97A4-A16DDE8A800B}"/>
    <dgm:cxn modelId="{030DBBB0-3F76-46D8-B9A4-C6DD0A9AAAE3}" srcId="{F0ADDCE6-FDF0-42B1-B007-8A6D72F0DE46}" destId="{0FA22764-A776-48CB-8710-B4CD41C24924}" srcOrd="0" destOrd="0" parTransId="{EAEEE6AC-D8DC-497A-AA60-335B5A107049}" sibTransId="{7F7A58C1-94F3-4791-B126-61DC1C72F3B2}"/>
    <dgm:cxn modelId="{3C87AEB6-52C4-466B-9527-798810103DB7}" type="presOf" srcId="{0FA22764-A776-48CB-8710-B4CD41C24924}" destId="{922B0F02-05EA-4425-B931-7013571335B8}" srcOrd="1" destOrd="0" presId="urn:microsoft.com/office/officeart/2005/8/layout/cycle4"/>
    <dgm:cxn modelId="{D3EC1FBF-6E40-436F-B1B8-B722B399030A}" type="presOf" srcId="{3D5C3E33-1F0A-40AC-828F-470BFE86A9EF}" destId="{99D1A09B-503C-4FBD-82A9-B572AAAC561F}" srcOrd="0" destOrd="0" presId="urn:microsoft.com/office/officeart/2005/8/layout/cycle4"/>
    <dgm:cxn modelId="{1982D4C0-4F43-4C27-9551-A9727CAE2872}" type="presOf" srcId="{64EE0AB8-36A6-4BD3-9AB7-A4CB3512CEFD}" destId="{7CA0DA09-9310-4063-AE60-BF5DAF4ACA19}" srcOrd="1" destOrd="0" presId="urn:microsoft.com/office/officeart/2005/8/layout/cycle4"/>
    <dgm:cxn modelId="{74539FD5-BD83-4854-A67A-6B8FA3768973}" srcId="{A03FC06D-1C07-421E-B328-9D37035BDDED}" destId="{210B835F-42E4-4F5F-BEA7-52105782BA02}" srcOrd="3" destOrd="0" parTransId="{6E0115D6-5AE8-4F8A-BEA7-4A3FE74FDE9A}" sibTransId="{22C93C19-959F-423F-A8E6-920C472C23CA}"/>
    <dgm:cxn modelId="{823335DE-2B1E-4D96-AC8C-A6F934960480}" type="presOf" srcId="{7D158002-37F9-43CB-B7E5-355C95F19D80}" destId="{5F615FE0-0B46-4A73-A999-B54077937549}" srcOrd="0" destOrd="0" presId="urn:microsoft.com/office/officeart/2005/8/layout/cycle4"/>
    <dgm:cxn modelId="{AD5DB6E3-1F46-4F2C-8830-FF5AF50928AE}" srcId="{210B835F-42E4-4F5F-BEA7-52105782BA02}" destId="{64EE0AB8-36A6-4BD3-9AB7-A4CB3512CEFD}" srcOrd="0" destOrd="0" parTransId="{6C54AF63-9F41-48EC-A5A5-1D1CC3E5A9F8}" sibTransId="{BB6A2174-76A9-4F6D-AB65-55C634C5687E}"/>
    <dgm:cxn modelId="{37CC5CF2-9303-48ED-9E8F-DCE2D620A319}" type="presOf" srcId="{BBBA7ECD-5981-430F-B35B-37AE54592F51}" destId="{5AAD390E-0866-4184-A327-F4099D55975A}" srcOrd="0" destOrd="0" presId="urn:microsoft.com/office/officeart/2005/8/layout/cycle4"/>
    <dgm:cxn modelId="{CD6668AB-BEBB-4C36-B4B6-C58C55871C76}" type="presParOf" srcId="{E92FD9BC-7B86-444C-9FB0-851496CE96DA}" destId="{3139BFEE-4C83-442B-B174-CC56D409B155}" srcOrd="0" destOrd="0" presId="urn:microsoft.com/office/officeart/2005/8/layout/cycle4"/>
    <dgm:cxn modelId="{3F57F52B-D0F7-4EAC-BFDC-5105823B2AB7}" type="presParOf" srcId="{3139BFEE-4C83-442B-B174-CC56D409B155}" destId="{356C0F79-B1D2-496D-8517-16438B967ABC}" srcOrd="0" destOrd="0" presId="urn:microsoft.com/office/officeart/2005/8/layout/cycle4"/>
    <dgm:cxn modelId="{F4851235-3C61-499C-916E-E6B47D891F98}" type="presParOf" srcId="{356C0F79-B1D2-496D-8517-16438B967ABC}" destId="{3971969D-6EE3-4A6F-ABF2-79FB6DBCA7D9}" srcOrd="0" destOrd="0" presId="urn:microsoft.com/office/officeart/2005/8/layout/cycle4"/>
    <dgm:cxn modelId="{869E7D35-51D5-4BE6-8425-0155151FB15E}" type="presParOf" srcId="{356C0F79-B1D2-496D-8517-16438B967ABC}" destId="{922B0F02-05EA-4425-B931-7013571335B8}" srcOrd="1" destOrd="0" presId="urn:microsoft.com/office/officeart/2005/8/layout/cycle4"/>
    <dgm:cxn modelId="{3B1F25BB-ADBD-43E8-AAEF-9600602CE902}" type="presParOf" srcId="{3139BFEE-4C83-442B-B174-CC56D409B155}" destId="{963780CD-1F1C-45D4-81F3-ECD1A0567C90}" srcOrd="1" destOrd="0" presId="urn:microsoft.com/office/officeart/2005/8/layout/cycle4"/>
    <dgm:cxn modelId="{64BE0ADF-4A93-47A5-950E-D6FA36C2EEE6}" type="presParOf" srcId="{963780CD-1F1C-45D4-81F3-ECD1A0567C90}" destId="{99D1A09B-503C-4FBD-82A9-B572AAAC561F}" srcOrd="0" destOrd="0" presId="urn:microsoft.com/office/officeart/2005/8/layout/cycle4"/>
    <dgm:cxn modelId="{0D9CC4A0-50C8-467B-AEB3-9524CA3AAC8F}" type="presParOf" srcId="{963780CD-1F1C-45D4-81F3-ECD1A0567C90}" destId="{33413326-F844-4C46-B0BF-C93EB62BC7D6}" srcOrd="1" destOrd="0" presId="urn:microsoft.com/office/officeart/2005/8/layout/cycle4"/>
    <dgm:cxn modelId="{AFE8BADB-1F4A-4F74-9EB0-D4ABC47A4D3E}" type="presParOf" srcId="{3139BFEE-4C83-442B-B174-CC56D409B155}" destId="{BB647A3E-E73B-42FD-8C9B-ACA46B1FC923}" srcOrd="2" destOrd="0" presId="urn:microsoft.com/office/officeart/2005/8/layout/cycle4"/>
    <dgm:cxn modelId="{6ACBB564-C029-4A95-901F-DA0F22631C4F}" type="presParOf" srcId="{BB647A3E-E73B-42FD-8C9B-ACA46B1FC923}" destId="{5F615FE0-0B46-4A73-A999-B54077937549}" srcOrd="0" destOrd="0" presId="urn:microsoft.com/office/officeart/2005/8/layout/cycle4"/>
    <dgm:cxn modelId="{3AE28FEF-01AF-46F1-825A-CF4FBDDF39C5}" type="presParOf" srcId="{BB647A3E-E73B-42FD-8C9B-ACA46B1FC923}" destId="{9EE002E1-9655-4F57-B4FF-C60BE11E4ABF}" srcOrd="1" destOrd="0" presId="urn:microsoft.com/office/officeart/2005/8/layout/cycle4"/>
    <dgm:cxn modelId="{BF9178E5-840A-4936-8993-431A08D14EFB}" type="presParOf" srcId="{3139BFEE-4C83-442B-B174-CC56D409B155}" destId="{B396F8D3-27BA-46EE-9ADC-ED879F104A4B}" srcOrd="3" destOrd="0" presId="urn:microsoft.com/office/officeart/2005/8/layout/cycle4"/>
    <dgm:cxn modelId="{EC539211-3B9F-4A52-8D96-028C16D82B6F}" type="presParOf" srcId="{B396F8D3-27BA-46EE-9ADC-ED879F104A4B}" destId="{9684C4E5-7072-45A8-89B9-03B3DD8F00F2}" srcOrd="0" destOrd="0" presId="urn:microsoft.com/office/officeart/2005/8/layout/cycle4"/>
    <dgm:cxn modelId="{5E58F397-5757-4567-96FB-BAF208483015}" type="presParOf" srcId="{B396F8D3-27BA-46EE-9ADC-ED879F104A4B}" destId="{7CA0DA09-9310-4063-AE60-BF5DAF4ACA19}" srcOrd="1" destOrd="0" presId="urn:microsoft.com/office/officeart/2005/8/layout/cycle4"/>
    <dgm:cxn modelId="{AD3C999C-4275-451F-94F7-663BF827527A}" type="presParOf" srcId="{3139BFEE-4C83-442B-B174-CC56D409B155}" destId="{6675E067-A062-4F2B-8768-2DAA2550340B}" srcOrd="4" destOrd="0" presId="urn:microsoft.com/office/officeart/2005/8/layout/cycle4"/>
    <dgm:cxn modelId="{C082760F-B846-414E-910B-883F1C00C597}" type="presParOf" srcId="{E92FD9BC-7B86-444C-9FB0-851496CE96DA}" destId="{62E4F611-85AD-44D4-9921-62CD7558AB04}" srcOrd="1" destOrd="0" presId="urn:microsoft.com/office/officeart/2005/8/layout/cycle4"/>
    <dgm:cxn modelId="{32621F85-FB7A-42D7-951D-9FEA56BC740F}" type="presParOf" srcId="{62E4F611-85AD-44D4-9921-62CD7558AB04}" destId="{A27D2A51-47FE-44D7-9630-F7BF7B57ADDB}" srcOrd="0" destOrd="0" presId="urn:microsoft.com/office/officeart/2005/8/layout/cycle4"/>
    <dgm:cxn modelId="{C5DD20D6-696D-418F-B0FD-93A86AE56D1D}" type="presParOf" srcId="{62E4F611-85AD-44D4-9921-62CD7558AB04}" destId="{5AAD390E-0866-4184-A327-F4099D55975A}" srcOrd="1" destOrd="0" presId="urn:microsoft.com/office/officeart/2005/8/layout/cycle4"/>
    <dgm:cxn modelId="{3FCEFEE4-E55B-46A4-BD7A-7180714B29CB}" type="presParOf" srcId="{62E4F611-85AD-44D4-9921-62CD7558AB04}" destId="{FC526C34-248E-44AB-99E1-C51679716F09}" srcOrd="2" destOrd="0" presId="urn:microsoft.com/office/officeart/2005/8/layout/cycle4"/>
    <dgm:cxn modelId="{97E9B531-B683-4EE8-A2BF-90AD334995CB}" type="presParOf" srcId="{62E4F611-85AD-44D4-9921-62CD7558AB04}" destId="{85C9AA9A-2104-4E66-904F-B0E5BCB57908}" srcOrd="3" destOrd="0" presId="urn:microsoft.com/office/officeart/2005/8/layout/cycle4"/>
    <dgm:cxn modelId="{DD8D0162-DA29-40DC-84E8-F39C68F1874D}" type="presParOf" srcId="{62E4F611-85AD-44D4-9921-62CD7558AB04}" destId="{B872A01A-8E67-4483-8699-63E2FB2870E6}" srcOrd="4" destOrd="0" presId="urn:microsoft.com/office/officeart/2005/8/layout/cycle4"/>
    <dgm:cxn modelId="{B6D39A1D-24A2-40AB-BBD1-030D1B6A9444}" type="presParOf" srcId="{E92FD9BC-7B86-444C-9FB0-851496CE96DA}" destId="{4D36DD3A-ABA7-4C89-BD82-64769F3A11F4}" srcOrd="2" destOrd="0" presId="urn:microsoft.com/office/officeart/2005/8/layout/cycle4"/>
    <dgm:cxn modelId="{DB067B0B-9AFA-4832-BFBC-847E8E9AF731}" type="presParOf" srcId="{E92FD9BC-7B86-444C-9FB0-851496CE96DA}" destId="{7380A74A-1951-4BE8-BF4F-200116FDA3CF}"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15FE0-0B46-4A73-A999-B54077937549}">
      <dsp:nvSpPr>
        <dsp:cNvPr id="0" name=""/>
        <dsp:cNvSpPr/>
      </dsp:nvSpPr>
      <dsp:spPr>
        <a:xfrm>
          <a:off x="5406716" y="2007504"/>
          <a:ext cx="3964390" cy="21087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HK" sz="1500" kern="1200" dirty="0"/>
            <a:t>A better door access experience, a </a:t>
          </a:r>
          <a:r>
            <a:rPr lang="en-HK" sz="1500" b="1" kern="1200" dirty="0"/>
            <a:t>SEAMLESS </a:t>
          </a:r>
          <a:r>
            <a:rPr lang="en-HK" sz="1500" kern="1200" dirty="0"/>
            <a:t>process of e-Pass / ticket booking online, payment, downloading of secure ticket on mobile, self accreditation at turnstiles</a:t>
          </a:r>
        </a:p>
      </dsp:txBody>
      <dsp:txXfrm>
        <a:off x="6642356" y="2581019"/>
        <a:ext cx="2682427" cy="1488928"/>
      </dsp:txXfrm>
    </dsp:sp>
    <dsp:sp modelId="{9684C4E5-7072-45A8-89B9-03B3DD8F00F2}">
      <dsp:nvSpPr>
        <dsp:cNvPr id="0" name=""/>
        <dsp:cNvSpPr/>
      </dsp:nvSpPr>
      <dsp:spPr>
        <a:xfrm>
          <a:off x="0" y="2068914"/>
          <a:ext cx="3908580" cy="2041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HK" sz="1500" kern="1200" dirty="0"/>
            <a:t>Able to render </a:t>
          </a:r>
          <a:r>
            <a:rPr lang="en-HK" sz="1500" b="1" kern="1200" dirty="0"/>
            <a:t>API SUPPORT </a:t>
          </a:r>
          <a:r>
            <a:rPr lang="en-HK" sz="1500" kern="1200" dirty="0"/>
            <a:t>&amp; integrate with 3</a:t>
          </a:r>
          <a:r>
            <a:rPr lang="en-HK" sz="1500" kern="1200" baseline="30000" dirty="0"/>
            <a:t>rd</a:t>
          </a:r>
          <a:r>
            <a:rPr lang="en-HK" sz="1500" kern="1200" dirty="0"/>
            <a:t> party smart systems for more servicing, e.g. facilities booking, e-ticketing and digital membership, etc.</a:t>
          </a:r>
        </a:p>
      </dsp:txBody>
      <dsp:txXfrm>
        <a:off x="44847" y="2624161"/>
        <a:ext cx="2646312" cy="1441506"/>
      </dsp:txXfrm>
    </dsp:sp>
    <dsp:sp modelId="{99D1A09B-503C-4FBD-82A9-B572AAAC561F}">
      <dsp:nvSpPr>
        <dsp:cNvPr id="0" name=""/>
        <dsp:cNvSpPr/>
      </dsp:nvSpPr>
      <dsp:spPr>
        <a:xfrm>
          <a:off x="5385888" y="-101937"/>
          <a:ext cx="3985218" cy="203211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HK" sz="1500" b="1" kern="1200" dirty="0"/>
            <a:t>NO</a:t>
          </a:r>
          <a:r>
            <a:rPr lang="en-HK" sz="1500" kern="1200" dirty="0"/>
            <a:t> need to </a:t>
          </a:r>
          <a:r>
            <a:rPr lang="en-HK" sz="1500" b="1" kern="1200" dirty="0"/>
            <a:t>CONFIGURATE</a:t>
          </a:r>
          <a:r>
            <a:rPr lang="en-HK" sz="1500" kern="1200" dirty="0"/>
            <a:t> readers on-site but remotely via cloud log-in</a:t>
          </a:r>
        </a:p>
        <a:p>
          <a:pPr marL="114300" lvl="1" indent="-114300" algn="l" defTabSz="666750">
            <a:lnSpc>
              <a:spcPct val="90000"/>
            </a:lnSpc>
            <a:spcBef>
              <a:spcPct val="0"/>
            </a:spcBef>
            <a:spcAft>
              <a:spcPct val="15000"/>
            </a:spcAft>
            <a:buChar char="•"/>
          </a:pPr>
          <a:r>
            <a:rPr lang="en-HK" sz="1500" kern="1200" dirty="0"/>
            <a:t>Manage access control functions </a:t>
          </a:r>
          <a:r>
            <a:rPr lang="en-HK" sz="1500" b="1" kern="1200" dirty="0"/>
            <a:t>ANYTIME</a:t>
          </a:r>
          <a:r>
            <a:rPr lang="en-HK" sz="1500" kern="1200" dirty="0"/>
            <a:t> and </a:t>
          </a:r>
          <a:r>
            <a:rPr lang="en-HK" sz="1500" b="1" kern="1200" dirty="0"/>
            <a:t>ANYWHERE</a:t>
          </a:r>
        </a:p>
        <a:p>
          <a:pPr marL="114300" lvl="1" indent="-114300" algn="l" defTabSz="666750">
            <a:lnSpc>
              <a:spcPct val="90000"/>
            </a:lnSpc>
            <a:spcBef>
              <a:spcPct val="0"/>
            </a:spcBef>
            <a:spcAft>
              <a:spcPct val="15000"/>
            </a:spcAft>
            <a:buChar char="•"/>
          </a:pPr>
          <a:r>
            <a:rPr lang="en-HK" sz="1500" b="0" kern="1200" dirty="0"/>
            <a:t>Virtual Card in Dynamic QR Code changing every 5 sec. </a:t>
          </a:r>
          <a:r>
            <a:rPr lang="en-HK" sz="1500" b="1" kern="1200" dirty="0"/>
            <a:t>prevent copying</a:t>
          </a:r>
        </a:p>
      </dsp:txBody>
      <dsp:txXfrm>
        <a:off x="6626093" y="-57298"/>
        <a:ext cx="2700374" cy="1434805"/>
      </dsp:txXfrm>
    </dsp:sp>
    <dsp:sp modelId="{3971969D-6EE3-4A6F-ABF2-79FB6DBCA7D9}">
      <dsp:nvSpPr>
        <dsp:cNvPr id="0" name=""/>
        <dsp:cNvSpPr/>
      </dsp:nvSpPr>
      <dsp:spPr>
        <a:xfrm>
          <a:off x="0" y="-94588"/>
          <a:ext cx="3923953" cy="20191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HK" sz="1500" b="1" kern="1200" dirty="0"/>
            <a:t>NO</a:t>
          </a:r>
          <a:r>
            <a:rPr lang="en-HK" sz="1500" kern="1200" dirty="0"/>
            <a:t> need to use </a:t>
          </a:r>
          <a:r>
            <a:rPr lang="en-HK" sz="1500" b="1" kern="1200" dirty="0"/>
            <a:t>EXPENSIVE</a:t>
          </a:r>
          <a:r>
            <a:rPr lang="en-HK" sz="1500" kern="1200" dirty="0"/>
            <a:t> physical door access controllers</a:t>
          </a:r>
        </a:p>
      </dsp:txBody>
      <dsp:txXfrm>
        <a:off x="44354" y="-50234"/>
        <a:ext cx="2658059" cy="1425657"/>
      </dsp:txXfrm>
    </dsp:sp>
    <dsp:sp modelId="{A27D2A51-47FE-44D7-9630-F7BF7B57ADDB}">
      <dsp:nvSpPr>
        <dsp:cNvPr id="0" name=""/>
        <dsp:cNvSpPr/>
      </dsp:nvSpPr>
      <dsp:spPr>
        <a:xfrm>
          <a:off x="2832591" y="247999"/>
          <a:ext cx="1811134" cy="1811134"/>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prstMaterial="dkEdge">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HK" sz="1600" b="1" kern="1200" dirty="0"/>
            <a:t>SAVE COST</a:t>
          </a:r>
        </a:p>
      </dsp:txBody>
      <dsp:txXfrm>
        <a:off x="3363060" y="778468"/>
        <a:ext cx="1280665" cy="1280665"/>
      </dsp:txXfrm>
    </dsp:sp>
    <dsp:sp modelId="{5AAD390E-0866-4184-A327-F4099D55975A}">
      <dsp:nvSpPr>
        <dsp:cNvPr id="0" name=""/>
        <dsp:cNvSpPr/>
      </dsp:nvSpPr>
      <dsp:spPr>
        <a:xfrm rot="5400000">
          <a:off x="4727381" y="247999"/>
          <a:ext cx="1811134" cy="1811134"/>
        </a:xfrm>
        <a:prstGeom prst="pieWedg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prstMaterial="dkEdge">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HK" sz="1600" b="1" kern="1200" dirty="0"/>
            <a:t>SAVE TROUBLE</a:t>
          </a:r>
        </a:p>
      </dsp:txBody>
      <dsp:txXfrm rot="-5400000">
        <a:off x="4727381" y="778468"/>
        <a:ext cx="1280665" cy="1280665"/>
      </dsp:txXfrm>
    </dsp:sp>
    <dsp:sp modelId="{FC526C34-248E-44AB-99E1-C51679716F09}">
      <dsp:nvSpPr>
        <dsp:cNvPr id="0" name=""/>
        <dsp:cNvSpPr/>
      </dsp:nvSpPr>
      <dsp:spPr>
        <a:xfrm rot="10800000">
          <a:off x="4727381" y="2142788"/>
          <a:ext cx="1811134" cy="1811134"/>
        </a:xfrm>
        <a:prstGeom prst="pieWedge">
          <a:avLst/>
        </a:prstGeom>
        <a:solidFill>
          <a:schemeClr val="accent5"/>
        </a:solidFill>
        <a:ln w="15875" cap="flat" cmpd="sng" algn="ctr">
          <a:solidFill>
            <a:schemeClr val="lt1">
              <a:hueOff val="0"/>
              <a:satOff val="0"/>
              <a:lumOff val="0"/>
              <a:alphaOff val="0"/>
            </a:schemeClr>
          </a:solidFill>
          <a:prstDash val="solid"/>
        </a:ln>
        <a:effectLst/>
        <a:scene3d>
          <a:camera prst="orthographicFront"/>
          <a:lightRig rig="threePt" dir="t"/>
        </a:scene3d>
        <a:sp3d prstMaterial="dkEdge">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HK" sz="1600" b="1" kern="1200" dirty="0"/>
            <a:t>SAVE CUSTOMERS</a:t>
          </a:r>
        </a:p>
      </dsp:txBody>
      <dsp:txXfrm rot="10800000">
        <a:off x="4727381" y="2142788"/>
        <a:ext cx="1280665" cy="1280665"/>
      </dsp:txXfrm>
    </dsp:sp>
    <dsp:sp modelId="{85C9AA9A-2104-4E66-904F-B0E5BCB57908}">
      <dsp:nvSpPr>
        <dsp:cNvPr id="0" name=""/>
        <dsp:cNvSpPr/>
      </dsp:nvSpPr>
      <dsp:spPr>
        <a:xfrm rot="16200000">
          <a:off x="2832591" y="2142788"/>
          <a:ext cx="1811134" cy="1811134"/>
        </a:xfrm>
        <a:prstGeom prst="pieWedge">
          <a:avLst/>
        </a:prstGeom>
        <a:solidFill>
          <a:schemeClr val="bg2">
            <a:lumMod val="75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prstMaterial="dkEdge">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HK" sz="1600" b="1" kern="1200" dirty="0"/>
            <a:t>SAVE BUSINESS </a:t>
          </a:r>
        </a:p>
      </dsp:txBody>
      <dsp:txXfrm rot="5400000">
        <a:off x="3363060" y="2142788"/>
        <a:ext cx="1280665" cy="1280665"/>
      </dsp:txXfrm>
    </dsp:sp>
    <dsp:sp modelId="{4D36DD3A-ABA7-4C89-BD82-64769F3A11F4}">
      <dsp:nvSpPr>
        <dsp:cNvPr id="0" name=""/>
        <dsp:cNvSpPr/>
      </dsp:nvSpPr>
      <dsp:spPr>
        <a:xfrm>
          <a:off x="4372892" y="1724512"/>
          <a:ext cx="625322" cy="54375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80A74A-1951-4BE8-BF4F-200116FDA3CF}">
      <dsp:nvSpPr>
        <dsp:cNvPr id="0" name=""/>
        <dsp:cNvSpPr/>
      </dsp:nvSpPr>
      <dsp:spPr>
        <a:xfrm rot="10800000">
          <a:off x="4372892" y="1933650"/>
          <a:ext cx="625322" cy="54375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6"/>
            <a:ext cx="2765425" cy="582088"/>
          </a:xfrm>
          <a:prstGeom prst="rect">
            <a:avLst/>
          </a:prstGeom>
        </p:spPr>
        <p:txBody>
          <a:bodyPr vert="horz" lIns="91628" tIns="45814" rIns="91628" bIns="45814" rtlCol="0"/>
          <a:lstStyle>
            <a:lvl1pPr algn="l">
              <a:defRPr sz="1200"/>
            </a:lvl1pPr>
          </a:lstStyle>
          <a:p>
            <a:endParaRPr lang="en-US"/>
          </a:p>
        </p:txBody>
      </p:sp>
      <p:sp>
        <p:nvSpPr>
          <p:cNvPr id="3" name="Date Placeholder 2"/>
          <p:cNvSpPr>
            <a:spLocks noGrp="1"/>
          </p:cNvSpPr>
          <p:nvPr>
            <p:ph type="dt" idx="1"/>
          </p:nvPr>
        </p:nvSpPr>
        <p:spPr>
          <a:xfrm>
            <a:off x="3614861" y="6"/>
            <a:ext cx="2765425" cy="582088"/>
          </a:xfrm>
          <a:prstGeom prst="rect">
            <a:avLst/>
          </a:prstGeom>
        </p:spPr>
        <p:txBody>
          <a:bodyPr vert="horz" lIns="91628" tIns="45814" rIns="91628" bIns="45814" rtlCol="0"/>
          <a:lstStyle>
            <a:lvl1pPr algn="r">
              <a:defRPr sz="1200"/>
            </a:lvl1pPr>
          </a:lstStyle>
          <a:p>
            <a:fld id="{BB76369A-D657-41CE-9729-535A7C417776}" type="datetimeFigureOut">
              <a:rPr lang="en-US" smtClean="0"/>
              <a:t>12/21/2022</a:t>
            </a:fld>
            <a:endParaRPr lang="en-US"/>
          </a:p>
        </p:txBody>
      </p:sp>
      <p:sp>
        <p:nvSpPr>
          <p:cNvPr id="4" name="Slide Image Placeholder 3"/>
          <p:cNvSpPr>
            <a:spLocks noGrp="1" noRot="1" noChangeAspect="1"/>
          </p:cNvSpPr>
          <p:nvPr>
            <p:ph type="sldImg" idx="2"/>
          </p:nvPr>
        </p:nvSpPr>
        <p:spPr>
          <a:xfrm>
            <a:off x="-288925" y="1450975"/>
            <a:ext cx="6959600" cy="3914775"/>
          </a:xfrm>
          <a:prstGeom prst="rect">
            <a:avLst/>
          </a:prstGeom>
          <a:noFill/>
          <a:ln w="12700">
            <a:solidFill>
              <a:prstClr val="black"/>
            </a:solidFill>
          </a:ln>
        </p:spPr>
        <p:txBody>
          <a:bodyPr vert="horz" lIns="91628" tIns="45814" rIns="91628" bIns="45814" rtlCol="0" anchor="ctr"/>
          <a:lstStyle/>
          <a:p>
            <a:endParaRPr lang="en-US"/>
          </a:p>
        </p:txBody>
      </p:sp>
      <p:sp>
        <p:nvSpPr>
          <p:cNvPr id="5" name="Notes Placeholder 4"/>
          <p:cNvSpPr>
            <a:spLocks noGrp="1"/>
          </p:cNvSpPr>
          <p:nvPr>
            <p:ph type="body" sz="quarter" idx="3"/>
          </p:nvPr>
        </p:nvSpPr>
        <p:spPr>
          <a:xfrm>
            <a:off x="638175" y="5583207"/>
            <a:ext cx="5105400" cy="4568071"/>
          </a:xfrm>
          <a:prstGeom prst="rect">
            <a:avLst/>
          </a:prstGeom>
        </p:spPr>
        <p:txBody>
          <a:bodyPr vert="horz" lIns="91628" tIns="45814" rIns="91628" bIns="458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11019372"/>
            <a:ext cx="2765425" cy="582087"/>
          </a:xfrm>
          <a:prstGeom prst="rect">
            <a:avLst/>
          </a:prstGeom>
        </p:spPr>
        <p:txBody>
          <a:bodyPr vert="horz" lIns="91628" tIns="45814" rIns="91628" bIns="45814" rtlCol="0" anchor="b"/>
          <a:lstStyle>
            <a:lvl1pPr algn="l">
              <a:defRPr sz="1200"/>
            </a:lvl1pPr>
          </a:lstStyle>
          <a:p>
            <a:endParaRPr lang="en-US"/>
          </a:p>
        </p:txBody>
      </p:sp>
      <p:sp>
        <p:nvSpPr>
          <p:cNvPr id="7" name="Slide Number Placeholder 6"/>
          <p:cNvSpPr>
            <a:spLocks noGrp="1"/>
          </p:cNvSpPr>
          <p:nvPr>
            <p:ph type="sldNum" sz="quarter" idx="5"/>
          </p:nvPr>
        </p:nvSpPr>
        <p:spPr>
          <a:xfrm>
            <a:off x="3614861" y="11019372"/>
            <a:ext cx="2765425" cy="582087"/>
          </a:xfrm>
          <a:prstGeom prst="rect">
            <a:avLst/>
          </a:prstGeom>
        </p:spPr>
        <p:txBody>
          <a:bodyPr vert="horz" lIns="91628" tIns="45814" rIns="91628" bIns="45814" rtlCol="0" anchor="b"/>
          <a:lstStyle>
            <a:lvl1pPr algn="r">
              <a:defRPr sz="1200"/>
            </a:lvl1pPr>
          </a:lstStyle>
          <a:p>
            <a:fld id="{7A68A1D8-92FE-458D-A5CD-EC413AEF3A5F}" type="slidenum">
              <a:rPr lang="en-US" smtClean="0"/>
              <a:t>‹#›</a:t>
            </a:fld>
            <a:endParaRPr lang="en-US"/>
          </a:p>
        </p:txBody>
      </p:sp>
    </p:spTree>
    <p:extLst>
      <p:ext uri="{BB962C8B-B14F-4D97-AF65-F5344CB8AC3E}">
        <p14:creationId xmlns:p14="http://schemas.microsoft.com/office/powerpoint/2010/main" val="351723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8BB9AB-E3F2-409F-8E6C-2DFB46F98305}" type="slidenum">
              <a:rPr lang="de-DE" smtClean="0"/>
              <a:pPr>
                <a:defRPr/>
              </a:pPr>
              <a:t>3</a:t>
            </a:fld>
            <a:endParaRPr lang="de-DE"/>
          </a:p>
        </p:txBody>
      </p:sp>
    </p:spTree>
    <p:extLst>
      <p:ext uri="{BB962C8B-B14F-4D97-AF65-F5344CB8AC3E}">
        <p14:creationId xmlns:p14="http://schemas.microsoft.com/office/powerpoint/2010/main" val="75662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8BB9AB-E3F2-409F-8E6C-2DFB46F98305}" type="slidenum">
              <a:rPr lang="de-DE" smtClean="0"/>
              <a:pPr>
                <a:defRPr/>
              </a:pPr>
              <a:t>4</a:t>
            </a:fld>
            <a:endParaRPr lang="de-DE"/>
          </a:p>
        </p:txBody>
      </p:sp>
    </p:spTree>
    <p:extLst>
      <p:ext uri="{BB962C8B-B14F-4D97-AF65-F5344CB8AC3E}">
        <p14:creationId xmlns:p14="http://schemas.microsoft.com/office/powerpoint/2010/main" val="296814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8BB9AB-E3F2-409F-8E6C-2DFB46F98305}" type="slidenum">
              <a:rPr lang="de-DE" smtClean="0"/>
              <a:pPr>
                <a:defRPr/>
              </a:pPr>
              <a:t>5</a:t>
            </a:fld>
            <a:endParaRPr lang="de-DE"/>
          </a:p>
        </p:txBody>
      </p:sp>
    </p:spTree>
    <p:extLst>
      <p:ext uri="{BB962C8B-B14F-4D97-AF65-F5344CB8AC3E}">
        <p14:creationId xmlns:p14="http://schemas.microsoft.com/office/powerpoint/2010/main" val="396079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8BB9AB-E3F2-409F-8E6C-2DFB46F98305}" type="slidenum">
              <a:rPr lang="de-DE" smtClean="0"/>
              <a:pPr>
                <a:defRPr/>
              </a:pPr>
              <a:t>6</a:t>
            </a:fld>
            <a:endParaRPr lang="de-DE"/>
          </a:p>
        </p:txBody>
      </p:sp>
    </p:spTree>
    <p:extLst>
      <p:ext uri="{BB962C8B-B14F-4D97-AF65-F5344CB8AC3E}">
        <p14:creationId xmlns:p14="http://schemas.microsoft.com/office/powerpoint/2010/main" val="427199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201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427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771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375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5382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490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5960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0781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0" y="740833"/>
            <a:ext cx="1219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sz="2000"/>
          </a:p>
        </p:txBody>
      </p:sp>
    </p:spTree>
    <p:extLst>
      <p:ext uri="{BB962C8B-B14F-4D97-AF65-F5344CB8AC3E}">
        <p14:creationId xmlns:p14="http://schemas.microsoft.com/office/powerpoint/2010/main" val="1648794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4011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255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5877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995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903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1009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1015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9469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8048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4680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2669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9183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846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8174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9871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2957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6543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7631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1942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B5F1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87398" y="776080"/>
            <a:ext cx="9873132" cy="3065732"/>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685010" y="4150304"/>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685010" y="4021987"/>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black and white logo&#10;&#10;Description automatically generated with low confidence">
            <a:extLst>
              <a:ext uri="{FF2B5EF4-FFF2-40B4-BE49-F238E27FC236}">
                <a16:creationId xmlns:a16="http://schemas.microsoft.com/office/drawing/2014/main" id="{CFA102B8-E12C-4339-8FCE-6938348A9596}"/>
              </a:ext>
            </a:extLst>
          </p:cNvPr>
          <p:cNvPicPr>
            <a:picLocks noChangeAspect="1"/>
          </p:cNvPicPr>
          <p:nvPr userDrawn="1"/>
        </p:nvPicPr>
        <p:blipFill>
          <a:blip r:embed="rId2"/>
          <a:stretch>
            <a:fillRect/>
          </a:stretch>
        </p:blipFill>
        <p:spPr>
          <a:xfrm>
            <a:off x="163562" y="120609"/>
            <a:ext cx="1621695" cy="692208"/>
          </a:xfrm>
          <a:prstGeom prst="rect">
            <a:avLst/>
          </a:prstGeom>
        </p:spPr>
      </p:pic>
    </p:spTree>
    <p:extLst>
      <p:ext uri="{BB962C8B-B14F-4D97-AF65-F5344CB8AC3E}">
        <p14:creationId xmlns:p14="http://schemas.microsoft.com/office/powerpoint/2010/main" val="75144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5719" y="460447"/>
            <a:ext cx="9883061" cy="1052003"/>
          </a:xfrm>
        </p:spPr>
        <p:txBody>
          <a:bodyPr/>
          <a:lstStyle>
            <a:lvl1pPr marL="0" algn="r">
              <a:defRPr>
                <a:solidFill>
                  <a:schemeClr val="accent6"/>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Rectangle 8">
            <a:extLst>
              <a:ext uri="{FF2B5EF4-FFF2-40B4-BE49-F238E27FC236}">
                <a16:creationId xmlns:a16="http://schemas.microsoft.com/office/drawing/2014/main" id="{57656100-9B07-46C9-90CF-654B3E241A9C}"/>
              </a:ext>
            </a:extLst>
          </p:cNvPr>
          <p:cNvSpPr/>
          <p:nvPr userDrawn="1"/>
        </p:nvSpPr>
        <p:spPr>
          <a:xfrm>
            <a:off x="1239309" y="1725854"/>
            <a:ext cx="9775880" cy="369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n>
                <a:noFill/>
              </a:ln>
            </a:endParaRPr>
          </a:p>
        </p:txBody>
      </p:sp>
      <p:sp>
        <p:nvSpPr>
          <p:cNvPr id="3" name="Content Placeholder 2"/>
          <p:cNvSpPr>
            <a:spLocks noGrp="1"/>
          </p:cNvSpPr>
          <p:nvPr>
            <p:ph idx="1"/>
          </p:nvPr>
        </p:nvSpPr>
        <p:spPr>
          <a:xfrm>
            <a:off x="1185718" y="1907523"/>
            <a:ext cx="9883062" cy="42177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138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7">
            <a:extLst>
              <a:ext uri="{FF2B5EF4-FFF2-40B4-BE49-F238E27FC236}">
                <a16:creationId xmlns:a16="http://schemas.microsoft.com/office/drawing/2014/main" id="{802AB9D1-945A-46CA-AD9D-1F913F42EB53}"/>
              </a:ext>
            </a:extLst>
          </p:cNvPr>
          <p:cNvSpPr>
            <a:spLocks/>
          </p:cNvSpPr>
          <p:nvPr userDrawn="1"/>
        </p:nvSpPr>
        <p:spPr bwMode="auto">
          <a:xfrm rot="10800000">
            <a:off x="-4" y="-2"/>
            <a:ext cx="1481591" cy="6331841"/>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bg2">
              <a:lumMod val="90000"/>
            </a:schemeClr>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1" name="Freeform 7">
            <a:extLst>
              <a:ext uri="{FF2B5EF4-FFF2-40B4-BE49-F238E27FC236}">
                <a16:creationId xmlns:a16="http://schemas.microsoft.com/office/drawing/2014/main" id="{4DDC66C9-D579-48BA-BA7E-323CC0B4C0BB}"/>
              </a:ext>
            </a:extLst>
          </p:cNvPr>
          <p:cNvSpPr>
            <a:spLocks/>
          </p:cNvSpPr>
          <p:nvPr userDrawn="1"/>
        </p:nvSpPr>
        <p:spPr bwMode="auto">
          <a:xfrm rot="10800000">
            <a:off x="256101" y="-4595"/>
            <a:ext cx="1225486" cy="6329723"/>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Tree>
    <p:extLst>
      <p:ext uri="{BB962C8B-B14F-4D97-AF65-F5344CB8AC3E}">
        <p14:creationId xmlns:p14="http://schemas.microsoft.com/office/powerpoint/2010/main" val="1948854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173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7798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587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4968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0397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12/21/2022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723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260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1926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0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305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512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6664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722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091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219885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1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65646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F19423"/>
          </a:solidFill>
          <a:ln>
            <a:solidFill>
              <a:srgbClr val="F19423"/>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B5F1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57518" y="750095"/>
            <a:ext cx="10058400" cy="95258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57518" y="2234519"/>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12/21/2022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a:cxnSpLocks/>
          </p:cNvCxnSpPr>
          <p:nvPr/>
        </p:nvCxnSpPr>
        <p:spPr>
          <a:xfrm>
            <a:off x="1582980" y="1950041"/>
            <a:ext cx="919113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06851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r" defTabSz="914400" rtl="0" eaLnBrk="1" latinLnBrk="0" hangingPunct="1">
        <a:lnSpc>
          <a:spcPct val="85000"/>
        </a:lnSpc>
        <a:spcBef>
          <a:spcPct val="0"/>
        </a:spcBef>
        <a:buNone/>
        <a:defRPr sz="4000" kern="1200" spc="-5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hyperlink" Target="mailto:kenneth@vrcnltd.com"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hyperlink" Target="https://youtu.be/ee28_vcaTIA" TargetMode="External"/><Relationship Id="rId5" Type="http://schemas.openxmlformats.org/officeDocument/2006/relationships/hyperlink" Target="https://youtu.be/se7DO5Y5XPA" TargetMode="External"/><Relationship Id="rId4" Type="http://schemas.openxmlformats.org/officeDocument/2006/relationships/hyperlink" Target="https://youtu.be/594tQwhrFHM"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vrcnltd.com/cloud-access-control"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7gWVUzRH_1E"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7gWVUzRH_1E"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9.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7">
            <a:extLst>
              <a:ext uri="{FF2B5EF4-FFF2-40B4-BE49-F238E27FC236}">
                <a16:creationId xmlns:a16="http://schemas.microsoft.com/office/drawing/2014/main" id="{62D819AE-E50F-4C68-A472-ED54C38BA909}"/>
              </a:ext>
            </a:extLst>
          </p:cNvPr>
          <p:cNvSpPr txBox="1">
            <a:spLocks noChangeArrowheads="1"/>
          </p:cNvSpPr>
          <p:nvPr/>
        </p:nvSpPr>
        <p:spPr bwMode="auto">
          <a:xfrm>
            <a:off x="1908699" y="1397458"/>
            <a:ext cx="8899421"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5000"/>
              </a:lnSpc>
            </a:pPr>
            <a:r>
              <a:rPr lang="en-US" altLang="de-DE" sz="3600" dirty="0">
                <a:solidFill>
                  <a:schemeClr val="accent6"/>
                </a:solidFill>
              </a:rPr>
              <a:t> </a:t>
            </a:r>
          </a:p>
          <a:p>
            <a:pPr algn="ctr" eaLnBrk="1" hangingPunct="1">
              <a:lnSpc>
                <a:spcPct val="125000"/>
              </a:lnSpc>
            </a:pPr>
            <a:r>
              <a:rPr lang="en-US" altLang="de-DE" sz="3600" dirty="0" err="1">
                <a:solidFill>
                  <a:schemeClr val="accent6"/>
                </a:solidFill>
              </a:rPr>
              <a:t>idLink</a:t>
            </a:r>
            <a:r>
              <a:rPr lang="en-US" altLang="de-DE" sz="3600" dirty="0">
                <a:solidFill>
                  <a:schemeClr val="accent6"/>
                </a:solidFill>
              </a:rPr>
              <a:t> Cloud ID Authentication Platform</a:t>
            </a:r>
          </a:p>
          <a:p>
            <a:pPr algn="ctr" eaLnBrk="1" hangingPunct="1">
              <a:lnSpc>
                <a:spcPct val="125000"/>
              </a:lnSpc>
            </a:pPr>
            <a:r>
              <a:rPr lang="en-US" altLang="de-DE" sz="3600" dirty="0">
                <a:solidFill>
                  <a:schemeClr val="accent6"/>
                </a:solidFill>
              </a:rPr>
              <a:t>Opens Doors </a:t>
            </a:r>
          </a:p>
          <a:p>
            <a:pPr algn="ctr" eaLnBrk="1" hangingPunct="1">
              <a:lnSpc>
                <a:spcPct val="125000"/>
              </a:lnSpc>
            </a:pPr>
            <a:r>
              <a:rPr lang="en-US" altLang="de-DE" sz="3600" dirty="0">
                <a:solidFill>
                  <a:schemeClr val="accent6"/>
                </a:solidFill>
              </a:rPr>
              <a:t>without Any Physical Door Controllers -</a:t>
            </a:r>
          </a:p>
          <a:p>
            <a:pPr algn="ctr" eaLnBrk="1" hangingPunct="1">
              <a:lnSpc>
                <a:spcPct val="125000"/>
              </a:lnSpc>
            </a:pPr>
            <a:r>
              <a:rPr lang="en-US" altLang="de-DE" sz="3600" dirty="0">
                <a:solidFill>
                  <a:schemeClr val="accent6"/>
                </a:solidFill>
              </a:rPr>
              <a:t>Seamless User Experience in Door Access</a:t>
            </a:r>
          </a:p>
        </p:txBody>
      </p:sp>
      <p:cxnSp>
        <p:nvCxnSpPr>
          <p:cNvPr id="3" name="Straight Connector 2">
            <a:extLst>
              <a:ext uri="{FF2B5EF4-FFF2-40B4-BE49-F238E27FC236}">
                <a16:creationId xmlns:a16="http://schemas.microsoft.com/office/drawing/2014/main" id="{6B8E5277-EFB0-4E2A-9CEE-24B14851F1DE}"/>
              </a:ext>
            </a:extLst>
          </p:cNvPr>
          <p:cNvCxnSpPr>
            <a:cxnSpLocks/>
          </p:cNvCxnSpPr>
          <p:nvPr/>
        </p:nvCxnSpPr>
        <p:spPr>
          <a:xfrm>
            <a:off x="3094426" y="2828925"/>
            <a:ext cx="652796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black and white logo&#10;&#10;Description automatically generated with low confidence">
            <a:extLst>
              <a:ext uri="{FF2B5EF4-FFF2-40B4-BE49-F238E27FC236}">
                <a16:creationId xmlns:a16="http://schemas.microsoft.com/office/drawing/2014/main" id="{835CA2FA-4ABA-9E12-4AC9-DA4FFEF1A165}"/>
              </a:ext>
            </a:extLst>
          </p:cNvPr>
          <p:cNvPicPr>
            <a:picLocks noChangeAspect="1"/>
          </p:cNvPicPr>
          <p:nvPr/>
        </p:nvPicPr>
        <p:blipFill>
          <a:blip r:embed="rId2"/>
          <a:stretch>
            <a:fillRect/>
          </a:stretch>
        </p:blipFill>
        <p:spPr>
          <a:xfrm>
            <a:off x="9514542" y="236035"/>
            <a:ext cx="2338566" cy="998199"/>
          </a:xfrm>
          <a:prstGeom prst="rect">
            <a:avLst/>
          </a:prstGeom>
        </p:spPr>
      </p:pic>
    </p:spTree>
    <p:extLst>
      <p:ext uri="{BB962C8B-B14F-4D97-AF65-F5344CB8AC3E}">
        <p14:creationId xmlns:p14="http://schemas.microsoft.com/office/powerpoint/2010/main" val="36451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39257" y="5202107"/>
            <a:ext cx="10718464" cy="888736"/>
          </a:xfrm>
        </p:spPr>
        <p:txBody>
          <a:bodyPr>
            <a:noAutofit/>
          </a:bodyPr>
          <a:lstStyle/>
          <a:p>
            <a:pPr algn="ctr"/>
            <a:r>
              <a:rPr lang="en-US" altLang="zh-TW" sz="4000" dirty="0">
                <a:solidFill>
                  <a:schemeClr val="tx2">
                    <a:lumMod val="75000"/>
                    <a:lumOff val="25000"/>
                  </a:schemeClr>
                </a:solidFill>
                <a:latin typeface="Verdana" panose="020B0604030504040204" pitchFamily="34" charset="0"/>
                <a:cs typeface="Verdana" panose="020B0604030504040204" pitchFamily="34" charset="0"/>
              </a:rPr>
              <a:t> </a:t>
            </a:r>
            <a:r>
              <a:rPr lang="en-US" altLang="zh-TW" sz="4000" b="1" dirty="0">
                <a:solidFill>
                  <a:schemeClr val="accent3">
                    <a:lumMod val="60000"/>
                    <a:lumOff val="40000"/>
                  </a:schemeClr>
                </a:solidFill>
                <a:latin typeface="Verdana" panose="020B0604030504040204" pitchFamily="34" charset="0"/>
                <a:cs typeface="Verdana" panose="020B0604030504040204" pitchFamily="34" charset="0"/>
              </a:rPr>
              <a:t>Case Illustration 2</a:t>
            </a:r>
            <a:br>
              <a:rPr lang="en-US" altLang="zh-TW" sz="4000" b="1" dirty="0">
                <a:solidFill>
                  <a:schemeClr val="accent3">
                    <a:lumMod val="60000"/>
                    <a:lumOff val="40000"/>
                  </a:schemeClr>
                </a:solidFill>
              </a:rPr>
            </a:br>
            <a:r>
              <a:rPr lang="en-US" altLang="zh-TW" sz="4000" dirty="0">
                <a:solidFill>
                  <a:schemeClr val="accent3">
                    <a:lumMod val="60000"/>
                    <a:lumOff val="40000"/>
                  </a:schemeClr>
                </a:solidFill>
                <a:latin typeface="Verdana" panose="020B0604030504040204" pitchFamily="34" charset="0"/>
                <a:cs typeface="Verdana" panose="020B0604030504040204" pitchFamily="34" charset="0"/>
              </a:rPr>
              <a:t> </a:t>
            </a:r>
            <a:br>
              <a:rPr lang="en-US" altLang="zh-TW" sz="4000" dirty="0">
                <a:solidFill>
                  <a:schemeClr val="tx2">
                    <a:lumMod val="75000"/>
                    <a:lumOff val="25000"/>
                  </a:schemeClr>
                </a:solidFill>
                <a:latin typeface="Verdana" panose="020B0604030504040204" pitchFamily="34" charset="0"/>
                <a:cs typeface="Verdana" panose="020B0604030504040204" pitchFamily="34" charset="0"/>
              </a:rPr>
            </a:br>
            <a:r>
              <a:rPr lang="en-US" altLang="zh-TW" sz="4000" dirty="0">
                <a:solidFill>
                  <a:schemeClr val="tx2">
                    <a:lumMod val="75000"/>
                    <a:lumOff val="25000"/>
                  </a:schemeClr>
                </a:solidFill>
                <a:latin typeface="Verdana" panose="020B0604030504040204" pitchFamily="34" charset="0"/>
                <a:cs typeface="Verdana" panose="020B0604030504040204" pitchFamily="34" charset="0"/>
              </a:rPr>
              <a:t>Cost Effective Digital Migration </a:t>
            </a:r>
            <a:br>
              <a:rPr lang="en-US" altLang="zh-TW" sz="4000" dirty="0">
                <a:solidFill>
                  <a:schemeClr val="tx2">
                    <a:lumMod val="75000"/>
                    <a:lumOff val="25000"/>
                  </a:schemeClr>
                </a:solidFill>
                <a:latin typeface="Verdana" panose="020B0604030504040204" pitchFamily="34" charset="0"/>
                <a:cs typeface="Verdana" panose="020B0604030504040204" pitchFamily="34" charset="0"/>
              </a:rPr>
            </a:br>
            <a:r>
              <a:rPr lang="en-US" altLang="zh-TW" sz="3600" dirty="0">
                <a:solidFill>
                  <a:schemeClr val="tx2">
                    <a:lumMod val="75000"/>
                    <a:lumOff val="25000"/>
                  </a:schemeClr>
                </a:solidFill>
                <a:latin typeface="Verdana" panose="020B0604030504040204" pitchFamily="34" charset="0"/>
                <a:cs typeface="Verdana" panose="020B0604030504040204" pitchFamily="34" charset="0"/>
              </a:rPr>
              <a:t>Simple Architecture with Cloud Network &amp; Save Cost Unlike Before </a:t>
            </a:r>
            <a:br>
              <a:rPr lang="en-US" altLang="zh-TW" sz="4000" dirty="0">
                <a:solidFill>
                  <a:schemeClr val="tx2">
                    <a:lumMod val="75000"/>
                    <a:lumOff val="25000"/>
                  </a:schemeClr>
                </a:solidFill>
                <a:latin typeface="Verdana" panose="020B0604030504040204" pitchFamily="34" charset="0"/>
                <a:cs typeface="Verdana" panose="020B0604030504040204" pitchFamily="34" charset="0"/>
              </a:rPr>
            </a:br>
            <a:br>
              <a:rPr lang="en-US" altLang="zh-TW" sz="4000" dirty="0">
                <a:solidFill>
                  <a:schemeClr val="tx2">
                    <a:lumMod val="75000"/>
                    <a:lumOff val="25000"/>
                  </a:schemeClr>
                </a:solidFill>
                <a:latin typeface="Verdana" panose="020B0604030504040204" pitchFamily="34" charset="0"/>
                <a:cs typeface="Verdana" panose="020B0604030504040204" pitchFamily="34" charset="0"/>
              </a:rPr>
            </a:br>
            <a:endParaRPr lang="zh-TW" altLang="en-US" sz="4000" dirty="0">
              <a:solidFill>
                <a:schemeClr val="tx2">
                  <a:lumMod val="75000"/>
                  <a:lumOff val="25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4724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A722A617-CD9B-73FB-2917-17362E6D1936}"/>
              </a:ext>
            </a:extLst>
          </p:cNvPr>
          <p:cNvSpPr>
            <a:spLocks noGrp="1"/>
          </p:cNvSpPr>
          <p:nvPr>
            <p:ph type="title"/>
          </p:nvPr>
        </p:nvSpPr>
        <p:spPr>
          <a:xfrm>
            <a:off x="0" y="-94393"/>
            <a:ext cx="12192000" cy="964446"/>
          </a:xfrm>
        </p:spPr>
        <p:txBody>
          <a:bodyPr>
            <a:normAutofit/>
          </a:bodyPr>
          <a:lstStyle/>
          <a:p>
            <a:r>
              <a:rPr lang="en-US" altLang="zh-HK" sz="3600" dirty="0"/>
              <a:t>Cost-Effective ACS Upgrade in Old Residential Estate </a:t>
            </a:r>
            <a:endParaRPr lang="zh-HK" altLang="en-US" sz="3600" dirty="0"/>
          </a:p>
        </p:txBody>
      </p:sp>
      <p:sp>
        <p:nvSpPr>
          <p:cNvPr id="47" name="Content Placeholder 2">
            <a:extLst>
              <a:ext uri="{FF2B5EF4-FFF2-40B4-BE49-F238E27FC236}">
                <a16:creationId xmlns:a16="http://schemas.microsoft.com/office/drawing/2014/main" id="{8FECF904-8CA5-FA19-284B-662715DB5511}"/>
              </a:ext>
            </a:extLst>
          </p:cNvPr>
          <p:cNvSpPr>
            <a:spLocks noGrp="1"/>
          </p:cNvSpPr>
          <p:nvPr>
            <p:ph idx="1"/>
          </p:nvPr>
        </p:nvSpPr>
        <p:spPr>
          <a:xfrm>
            <a:off x="497320" y="941224"/>
            <a:ext cx="11043243" cy="2654164"/>
          </a:xfrm>
        </p:spPr>
        <p:txBody>
          <a:bodyPr>
            <a:noAutofit/>
          </a:bodyPr>
          <a:lstStyle/>
          <a:p>
            <a:pPr marL="0" indent="0" algn="just">
              <a:spcBef>
                <a:spcPts val="0"/>
              </a:spcBef>
              <a:buNone/>
            </a:pPr>
            <a:r>
              <a:rPr lang="en-US" altLang="zh-HK" sz="2400" b="1" dirty="0">
                <a:solidFill>
                  <a:schemeClr val="bg2">
                    <a:lumMod val="50000"/>
                  </a:schemeClr>
                </a:solidFill>
              </a:rPr>
              <a:t>Use Mobile Network &amp; Cloud Management w/o Fiber Network</a:t>
            </a:r>
            <a:endParaRPr lang="en-US" altLang="zh-HK" b="1" dirty="0">
              <a:solidFill>
                <a:schemeClr val="bg2">
                  <a:lumMod val="50000"/>
                </a:schemeClr>
              </a:solidFill>
            </a:endParaRPr>
          </a:p>
          <a:p>
            <a:pPr marL="0" indent="0" algn="just">
              <a:spcBef>
                <a:spcPts val="0"/>
              </a:spcBef>
              <a:buNone/>
            </a:pPr>
            <a:r>
              <a:rPr lang="en-US" altLang="zh-HK" sz="2000" b="1" dirty="0">
                <a:solidFill>
                  <a:srgbClr val="0070C0"/>
                </a:solidFill>
              </a:rPr>
              <a:t>Pain Points: Old facilities without proper security system and resource-draining password management</a:t>
            </a:r>
          </a:p>
          <a:p>
            <a:pPr lvl="1" algn="just"/>
            <a:r>
              <a:rPr lang="en-US" altLang="zh-HK" sz="1600" dirty="0">
                <a:solidFill>
                  <a:srgbClr val="0070C0"/>
                </a:solidFill>
              </a:rPr>
              <a:t>Old housing estate with 11 blocks of buildings, each of which has 3 doors to manage</a:t>
            </a:r>
          </a:p>
          <a:p>
            <a:pPr lvl="1" algn="just"/>
            <a:r>
              <a:rPr lang="en-US" altLang="zh-HK" sz="1600" dirty="0">
                <a:solidFill>
                  <a:srgbClr val="0070C0"/>
                </a:solidFill>
              </a:rPr>
              <a:t>The main gate is using standalone keypad panel with intercom system and two other doors on the 2</a:t>
            </a:r>
            <a:r>
              <a:rPr lang="en-US" altLang="zh-HK" sz="1600" baseline="30000" dirty="0">
                <a:solidFill>
                  <a:srgbClr val="0070C0"/>
                </a:solidFill>
              </a:rPr>
              <a:t>nd</a:t>
            </a:r>
            <a:r>
              <a:rPr lang="en-US" altLang="zh-HK" sz="1600" dirty="0">
                <a:solidFill>
                  <a:srgbClr val="0070C0"/>
                </a:solidFill>
              </a:rPr>
              <a:t> floor are using simple locks</a:t>
            </a:r>
          </a:p>
          <a:p>
            <a:pPr lvl="1" algn="just"/>
            <a:r>
              <a:rPr lang="en-US" altLang="zh-HK" sz="1600" dirty="0">
                <a:solidFill>
                  <a:srgbClr val="0070C0"/>
                </a:solidFill>
              </a:rPr>
              <a:t>PMO couldn’t get any real time security information as there is no optical fiber network to link all blocks</a:t>
            </a:r>
          </a:p>
          <a:p>
            <a:pPr lvl="1" algn="just"/>
            <a:r>
              <a:rPr lang="en-US" altLang="zh-HK" sz="1600" dirty="0">
                <a:solidFill>
                  <a:srgbClr val="0070C0"/>
                </a:solidFill>
              </a:rPr>
              <a:t>The property management office (PMO) has to spend enormous effort in managing password and sending up-to-date information to residents, changing from time to time </a:t>
            </a:r>
          </a:p>
        </p:txBody>
      </p:sp>
      <p:sp>
        <p:nvSpPr>
          <p:cNvPr id="5" name="Content Placeholder 2">
            <a:extLst>
              <a:ext uri="{FF2B5EF4-FFF2-40B4-BE49-F238E27FC236}">
                <a16:creationId xmlns:a16="http://schemas.microsoft.com/office/drawing/2014/main" id="{1108FD26-614C-0B0B-ECBD-2770D6B440FA}"/>
              </a:ext>
            </a:extLst>
          </p:cNvPr>
          <p:cNvSpPr txBox="1">
            <a:spLocks/>
          </p:cNvSpPr>
          <p:nvPr/>
        </p:nvSpPr>
        <p:spPr>
          <a:xfrm>
            <a:off x="497318" y="3595388"/>
            <a:ext cx="11043245" cy="26541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spcBef>
                <a:spcPts val="0"/>
              </a:spcBef>
              <a:buFont typeface="Calibri" panose="020F0502020204030204" pitchFamily="34" charset="0"/>
              <a:buNone/>
            </a:pPr>
            <a:r>
              <a:rPr lang="en-US" altLang="zh-HK" sz="2400" b="1" dirty="0">
                <a:solidFill>
                  <a:schemeClr val="bg2">
                    <a:lumMod val="50000"/>
                  </a:schemeClr>
                </a:solidFill>
              </a:rPr>
              <a:t> </a:t>
            </a:r>
            <a:r>
              <a:rPr lang="en-US" altLang="zh-HK" b="1" dirty="0" err="1">
                <a:solidFill>
                  <a:schemeClr val="tx1">
                    <a:lumMod val="50000"/>
                    <a:lumOff val="50000"/>
                  </a:schemeClr>
                </a:solidFill>
              </a:rPr>
              <a:t>idLink</a:t>
            </a:r>
            <a:r>
              <a:rPr lang="en-US" altLang="zh-HK" b="1" dirty="0">
                <a:solidFill>
                  <a:schemeClr val="tx1">
                    <a:lumMod val="50000"/>
                    <a:lumOff val="50000"/>
                  </a:schemeClr>
                </a:solidFill>
              </a:rPr>
              <a:t> Cloud ACS Suggestions to Resolve the Situation</a:t>
            </a:r>
          </a:p>
          <a:p>
            <a:pPr lvl="1" algn="just"/>
            <a:r>
              <a:rPr lang="en-US" altLang="zh-HK" sz="1500" dirty="0">
                <a:solidFill>
                  <a:schemeClr val="tx1">
                    <a:lumMod val="50000"/>
                    <a:lumOff val="50000"/>
                  </a:schemeClr>
                </a:solidFill>
              </a:rPr>
              <a:t>Use Sim-Based Router to create network instead of establishing the fiber network which is  expensive and requires high </a:t>
            </a:r>
            <a:r>
              <a:rPr lang="en-US" altLang="zh-HK" sz="1500" dirty="0" err="1">
                <a:solidFill>
                  <a:schemeClr val="tx1">
                    <a:lumMod val="50000"/>
                    <a:lumOff val="50000"/>
                  </a:schemeClr>
                </a:solidFill>
              </a:rPr>
              <a:t>labour</a:t>
            </a:r>
            <a:r>
              <a:rPr lang="en-US" altLang="zh-HK" sz="1500" dirty="0">
                <a:solidFill>
                  <a:schemeClr val="tx1">
                    <a:lumMod val="50000"/>
                    <a:lumOff val="50000"/>
                  </a:schemeClr>
                </a:solidFill>
              </a:rPr>
              <a:t> cost in installing</a:t>
            </a:r>
          </a:p>
          <a:p>
            <a:pPr lvl="1" algn="just"/>
            <a:r>
              <a:rPr lang="en-US" altLang="zh-HK" sz="1500" dirty="0">
                <a:solidFill>
                  <a:schemeClr val="tx1">
                    <a:lumMod val="50000"/>
                    <a:lumOff val="50000"/>
                  </a:schemeClr>
                </a:solidFill>
              </a:rPr>
              <a:t>Since </a:t>
            </a:r>
            <a:r>
              <a:rPr lang="en-US" altLang="zh-HK" sz="1500" dirty="0" err="1">
                <a:solidFill>
                  <a:schemeClr val="tx1">
                    <a:lumMod val="50000"/>
                    <a:lumOff val="50000"/>
                  </a:schemeClr>
                </a:solidFill>
              </a:rPr>
              <a:t>idLink</a:t>
            </a:r>
            <a:r>
              <a:rPr lang="en-US" altLang="zh-HK" sz="1500" dirty="0">
                <a:solidFill>
                  <a:schemeClr val="tx1">
                    <a:lumMod val="50000"/>
                    <a:lumOff val="50000"/>
                  </a:schemeClr>
                </a:solidFill>
              </a:rPr>
              <a:t> ACS needs no controllers to make readers to function, simply build a parallel door access and install the reader next or on top of the existing front door panel by paring out one more relay I/O from the e-lock to the reader.</a:t>
            </a:r>
          </a:p>
          <a:p>
            <a:pPr lvl="1" algn="just"/>
            <a:r>
              <a:rPr lang="en-US" altLang="zh-HK" sz="1500" dirty="0">
                <a:solidFill>
                  <a:schemeClr val="tx1">
                    <a:lumMod val="50000"/>
                    <a:lumOff val="50000"/>
                  </a:schemeClr>
                </a:solidFill>
              </a:rPr>
              <a:t>Provide UPS to enable 24 x 7 operation</a:t>
            </a:r>
          </a:p>
          <a:p>
            <a:pPr lvl="1" algn="just"/>
            <a:r>
              <a:rPr lang="en-US" altLang="zh-HK" sz="1500" dirty="0">
                <a:solidFill>
                  <a:schemeClr val="tx1">
                    <a:lumMod val="50000"/>
                    <a:lumOff val="50000"/>
                  </a:schemeClr>
                </a:solidFill>
              </a:rPr>
              <a:t>Link all necessary Push Button and Break Glass using Access Control Power Supply instead of Door Controllers</a:t>
            </a:r>
          </a:p>
          <a:p>
            <a:pPr lvl="1" algn="just"/>
            <a:r>
              <a:rPr lang="en-US" altLang="zh-HK" sz="1500" dirty="0">
                <a:solidFill>
                  <a:schemeClr val="tx1">
                    <a:lumMod val="50000"/>
                    <a:lumOff val="50000"/>
                  </a:schemeClr>
                </a:solidFill>
              </a:rPr>
              <a:t>Provide a gradual digital migration when PMO is able to issue Mobile Virtual Cards to residents who want to switch from password to mobile usage while keeping the existing practice for who still prefer using passwords can keep using the old panel.  Yet, eventually all will migrate to the new system</a:t>
            </a:r>
          </a:p>
        </p:txBody>
      </p:sp>
    </p:spTree>
    <p:extLst>
      <p:ext uri="{BB962C8B-B14F-4D97-AF65-F5344CB8AC3E}">
        <p14:creationId xmlns:p14="http://schemas.microsoft.com/office/powerpoint/2010/main" val="71313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0A04771-0F52-DE11-8D55-830A78197113}"/>
              </a:ext>
            </a:extLst>
          </p:cNvPr>
          <p:cNvGrpSpPr/>
          <p:nvPr/>
        </p:nvGrpSpPr>
        <p:grpSpPr>
          <a:xfrm>
            <a:off x="682377" y="2128238"/>
            <a:ext cx="11509623" cy="4185371"/>
            <a:chOff x="392258" y="1142420"/>
            <a:chExt cx="11799742" cy="4439336"/>
          </a:xfrm>
        </p:grpSpPr>
        <p:pic>
          <p:nvPicPr>
            <p:cNvPr id="7" name="Picture 6" descr="A light in the dark&#10;&#10;Description automatically generated with low confidence">
              <a:extLst>
                <a:ext uri="{FF2B5EF4-FFF2-40B4-BE49-F238E27FC236}">
                  <a16:creationId xmlns:a16="http://schemas.microsoft.com/office/drawing/2014/main" id="{B9A4FA17-A922-8E3E-A6D0-1F0D44A98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890" y="1142420"/>
              <a:ext cx="4410726" cy="4410726"/>
            </a:xfrm>
            <a:prstGeom prst="rect">
              <a:avLst/>
            </a:prstGeom>
          </p:spPr>
        </p:pic>
        <p:grpSp>
          <p:nvGrpSpPr>
            <p:cNvPr id="2" name="Group 1">
              <a:extLst>
                <a:ext uri="{FF2B5EF4-FFF2-40B4-BE49-F238E27FC236}">
                  <a16:creationId xmlns:a16="http://schemas.microsoft.com/office/drawing/2014/main" id="{F51AFB20-3686-726D-687A-2271CDC96D27}"/>
                </a:ext>
              </a:extLst>
            </p:cNvPr>
            <p:cNvGrpSpPr/>
            <p:nvPr/>
          </p:nvGrpSpPr>
          <p:grpSpPr>
            <a:xfrm>
              <a:off x="392258" y="1638651"/>
              <a:ext cx="11799742" cy="3943105"/>
              <a:chOff x="392258" y="1638651"/>
              <a:chExt cx="11799742" cy="3943105"/>
            </a:xfrm>
          </p:grpSpPr>
          <p:grpSp>
            <p:nvGrpSpPr>
              <p:cNvPr id="20" name="Group 19">
                <a:extLst>
                  <a:ext uri="{FF2B5EF4-FFF2-40B4-BE49-F238E27FC236}">
                    <a16:creationId xmlns:a16="http://schemas.microsoft.com/office/drawing/2014/main" id="{7B0619A3-3595-FD20-9793-E56D095E84C2}"/>
                  </a:ext>
                </a:extLst>
              </p:cNvPr>
              <p:cNvGrpSpPr/>
              <p:nvPr/>
            </p:nvGrpSpPr>
            <p:grpSpPr>
              <a:xfrm>
                <a:off x="5172276" y="1843858"/>
                <a:ext cx="3470314" cy="1244906"/>
                <a:chOff x="5541484" y="1189822"/>
                <a:chExt cx="3470314" cy="1244906"/>
              </a:xfrm>
            </p:grpSpPr>
            <p:sp>
              <p:nvSpPr>
                <p:cNvPr id="19" name="Rectangle 18">
                  <a:extLst>
                    <a:ext uri="{FF2B5EF4-FFF2-40B4-BE49-F238E27FC236}">
                      <a16:creationId xmlns:a16="http://schemas.microsoft.com/office/drawing/2014/main" id="{957DC58E-DC09-7BC6-FD63-7E942960061E}"/>
                    </a:ext>
                  </a:extLst>
                </p:cNvPr>
                <p:cNvSpPr/>
                <p:nvPr/>
              </p:nvSpPr>
              <p:spPr>
                <a:xfrm>
                  <a:off x="5541484" y="1189822"/>
                  <a:ext cx="3470314" cy="1244906"/>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3" name="TextBox 12">
                  <a:extLst>
                    <a:ext uri="{FF2B5EF4-FFF2-40B4-BE49-F238E27FC236}">
                      <a16:creationId xmlns:a16="http://schemas.microsoft.com/office/drawing/2014/main" id="{B9D20150-C62F-EA64-DF8A-40B2DCF9658B}"/>
                    </a:ext>
                  </a:extLst>
                </p:cNvPr>
                <p:cNvSpPr txBox="1"/>
                <p:nvPr/>
              </p:nvSpPr>
              <p:spPr>
                <a:xfrm>
                  <a:off x="7335135" y="1629968"/>
                  <a:ext cx="600686" cy="307777"/>
                </a:xfrm>
                <a:prstGeom prst="rect">
                  <a:avLst/>
                </a:prstGeom>
                <a:noFill/>
                <a:ln>
                  <a:solidFill>
                    <a:schemeClr val="tx1"/>
                  </a:solidFill>
                </a:ln>
              </p:spPr>
              <p:txBody>
                <a:bodyPr wrap="square" rtlCol="0">
                  <a:spAutoFit/>
                </a:bodyPr>
                <a:lstStyle/>
                <a:p>
                  <a:pPr algn="ctr"/>
                  <a:r>
                    <a:rPr lang="en-HK" sz="1400" dirty="0">
                      <a:ln>
                        <a:solidFill>
                          <a:schemeClr val="tx1"/>
                        </a:solidFill>
                      </a:ln>
                    </a:rPr>
                    <a:t>UPS</a:t>
                  </a:r>
                </a:p>
              </p:txBody>
            </p:sp>
            <p:sp>
              <p:nvSpPr>
                <p:cNvPr id="14" name="TextBox 13">
                  <a:extLst>
                    <a:ext uri="{FF2B5EF4-FFF2-40B4-BE49-F238E27FC236}">
                      <a16:creationId xmlns:a16="http://schemas.microsoft.com/office/drawing/2014/main" id="{3EFD8569-D123-52D3-9D25-7F8C3B0F7C69}"/>
                    </a:ext>
                  </a:extLst>
                </p:cNvPr>
                <p:cNvSpPr txBox="1"/>
                <p:nvPr/>
              </p:nvSpPr>
              <p:spPr>
                <a:xfrm>
                  <a:off x="8087064" y="1519812"/>
                  <a:ext cx="803548" cy="523220"/>
                </a:xfrm>
                <a:prstGeom prst="rect">
                  <a:avLst/>
                </a:prstGeom>
                <a:noFill/>
                <a:ln>
                  <a:solidFill>
                    <a:schemeClr val="tx1"/>
                  </a:solidFill>
                </a:ln>
              </p:spPr>
              <p:txBody>
                <a:bodyPr wrap="square" rtlCol="0">
                  <a:spAutoFit/>
                </a:bodyPr>
                <a:lstStyle/>
                <a:p>
                  <a:pPr algn="ctr"/>
                  <a:r>
                    <a:rPr lang="en-HK" sz="1400" dirty="0">
                      <a:ln>
                        <a:solidFill>
                          <a:schemeClr val="tx1"/>
                        </a:solidFill>
                      </a:ln>
                    </a:rPr>
                    <a:t>12V SIM Router</a:t>
                  </a:r>
                </a:p>
              </p:txBody>
            </p:sp>
            <p:pic>
              <p:nvPicPr>
                <p:cNvPr id="17" name="Picture 4" descr="https://gd2.alicdn.com/imgextra/i2/75798109/O1CN01Hzrz1A29lyJZsZDJi_!!75798109.jpg">
                  <a:extLst>
                    <a:ext uri="{FF2B5EF4-FFF2-40B4-BE49-F238E27FC236}">
                      <a16:creationId xmlns:a16="http://schemas.microsoft.com/office/drawing/2014/main" id="{42AD573E-C092-65E5-494E-D2513FEF66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56" t="5862" r="20994" b="6457"/>
                <a:stretch/>
              </p:blipFill>
              <p:spPr bwMode="auto">
                <a:xfrm>
                  <a:off x="6797706" y="1519812"/>
                  <a:ext cx="386186" cy="5904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00EAA8F-7A68-0D60-A5AE-B9503886CF5A}"/>
                    </a:ext>
                  </a:extLst>
                </p:cNvPr>
                <p:cNvSpPr txBox="1"/>
                <p:nvPr/>
              </p:nvSpPr>
              <p:spPr>
                <a:xfrm>
                  <a:off x="5650127" y="1337976"/>
                  <a:ext cx="1037469" cy="954107"/>
                </a:xfrm>
                <a:prstGeom prst="rect">
                  <a:avLst/>
                </a:prstGeom>
                <a:noFill/>
                <a:ln>
                  <a:solidFill>
                    <a:schemeClr val="tx1"/>
                  </a:solidFill>
                </a:ln>
              </p:spPr>
              <p:txBody>
                <a:bodyPr wrap="square" rtlCol="0">
                  <a:spAutoFit/>
                </a:bodyPr>
                <a:lstStyle/>
                <a:p>
                  <a:pPr algn="ctr"/>
                  <a:r>
                    <a:rPr lang="en-HK" sz="1400" dirty="0"/>
                    <a:t>Original Keypad &amp; Intercom Panel</a:t>
                  </a:r>
                </a:p>
              </p:txBody>
            </p:sp>
          </p:grpSp>
          <p:grpSp>
            <p:nvGrpSpPr>
              <p:cNvPr id="27" name="Group 26">
                <a:extLst>
                  <a:ext uri="{FF2B5EF4-FFF2-40B4-BE49-F238E27FC236}">
                    <a16:creationId xmlns:a16="http://schemas.microsoft.com/office/drawing/2014/main" id="{F6645FD6-FE97-6740-4088-F00737E36AA1}"/>
                  </a:ext>
                </a:extLst>
              </p:cNvPr>
              <p:cNvGrpSpPr/>
              <p:nvPr/>
            </p:nvGrpSpPr>
            <p:grpSpPr>
              <a:xfrm>
                <a:off x="5734889" y="3429000"/>
                <a:ext cx="2345088" cy="768954"/>
                <a:chOff x="8747393" y="2877629"/>
                <a:chExt cx="2345088" cy="768954"/>
              </a:xfrm>
            </p:grpSpPr>
            <p:sp>
              <p:nvSpPr>
                <p:cNvPr id="22" name="Rectangle 21">
                  <a:extLst>
                    <a:ext uri="{FF2B5EF4-FFF2-40B4-BE49-F238E27FC236}">
                      <a16:creationId xmlns:a16="http://schemas.microsoft.com/office/drawing/2014/main" id="{C5A9F8D6-3816-E389-9014-C4D318CE5F9D}"/>
                    </a:ext>
                  </a:extLst>
                </p:cNvPr>
                <p:cNvSpPr/>
                <p:nvPr/>
              </p:nvSpPr>
              <p:spPr>
                <a:xfrm>
                  <a:off x="8747393" y="2877629"/>
                  <a:ext cx="2345088" cy="768954"/>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3" name="TextBox 22">
                  <a:extLst>
                    <a:ext uri="{FF2B5EF4-FFF2-40B4-BE49-F238E27FC236}">
                      <a16:creationId xmlns:a16="http://schemas.microsoft.com/office/drawing/2014/main" id="{729B50BA-4526-70B9-A3AF-15E9DAE98301}"/>
                    </a:ext>
                  </a:extLst>
                </p:cNvPr>
                <p:cNvSpPr txBox="1"/>
                <p:nvPr/>
              </p:nvSpPr>
              <p:spPr>
                <a:xfrm>
                  <a:off x="9415819" y="3078114"/>
                  <a:ext cx="600686" cy="307777"/>
                </a:xfrm>
                <a:prstGeom prst="rect">
                  <a:avLst/>
                </a:prstGeom>
                <a:noFill/>
                <a:ln>
                  <a:solidFill>
                    <a:schemeClr val="tx1"/>
                  </a:solidFill>
                </a:ln>
              </p:spPr>
              <p:txBody>
                <a:bodyPr wrap="square" rtlCol="0">
                  <a:spAutoFit/>
                </a:bodyPr>
                <a:lstStyle/>
                <a:p>
                  <a:pPr algn="ctr"/>
                  <a:r>
                    <a:rPr lang="en-HK" sz="1400" dirty="0">
                      <a:ln>
                        <a:solidFill>
                          <a:schemeClr val="tx1"/>
                        </a:solidFill>
                      </a:ln>
                    </a:rPr>
                    <a:t>UPS</a:t>
                  </a:r>
                </a:p>
              </p:txBody>
            </p:sp>
            <p:sp>
              <p:nvSpPr>
                <p:cNvPr id="24" name="TextBox 23">
                  <a:extLst>
                    <a:ext uri="{FF2B5EF4-FFF2-40B4-BE49-F238E27FC236}">
                      <a16:creationId xmlns:a16="http://schemas.microsoft.com/office/drawing/2014/main" id="{9E0006E1-21AF-09A1-2033-FA6C2DB1F9FA}"/>
                    </a:ext>
                  </a:extLst>
                </p:cNvPr>
                <p:cNvSpPr txBox="1"/>
                <p:nvPr/>
              </p:nvSpPr>
              <p:spPr>
                <a:xfrm>
                  <a:off x="10167748" y="2967958"/>
                  <a:ext cx="803548" cy="523220"/>
                </a:xfrm>
                <a:prstGeom prst="rect">
                  <a:avLst/>
                </a:prstGeom>
                <a:noFill/>
                <a:ln>
                  <a:solidFill>
                    <a:schemeClr val="tx1"/>
                  </a:solidFill>
                </a:ln>
              </p:spPr>
              <p:txBody>
                <a:bodyPr wrap="square" rtlCol="0">
                  <a:spAutoFit/>
                </a:bodyPr>
                <a:lstStyle/>
                <a:p>
                  <a:pPr algn="ctr"/>
                  <a:r>
                    <a:rPr lang="en-HK" sz="1400" dirty="0">
                      <a:ln>
                        <a:solidFill>
                          <a:schemeClr val="tx1"/>
                        </a:solidFill>
                      </a:ln>
                    </a:rPr>
                    <a:t>12V SIM Router</a:t>
                  </a:r>
                </a:p>
              </p:txBody>
            </p:sp>
            <p:pic>
              <p:nvPicPr>
                <p:cNvPr id="25" name="Picture 4" descr="https://gd2.alicdn.com/imgextra/i2/75798109/O1CN01Hzrz1A29lyJZsZDJi_!!75798109.jpg">
                  <a:extLst>
                    <a:ext uri="{FF2B5EF4-FFF2-40B4-BE49-F238E27FC236}">
                      <a16:creationId xmlns:a16="http://schemas.microsoft.com/office/drawing/2014/main" id="{D3BB190C-A1B5-0C6C-EB99-FA15EBBF55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56" t="5862" r="20994" b="6457"/>
                <a:stretch/>
              </p:blipFill>
              <p:spPr bwMode="auto">
                <a:xfrm>
                  <a:off x="8878390" y="2967958"/>
                  <a:ext cx="386186" cy="5904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9F32C8D2-7BD8-4655-6FE4-C19635B83A1C}"/>
                  </a:ext>
                </a:extLst>
              </p:cNvPr>
              <p:cNvGrpSpPr/>
              <p:nvPr/>
            </p:nvGrpSpPr>
            <p:grpSpPr>
              <a:xfrm>
                <a:off x="5734889" y="4612686"/>
                <a:ext cx="2345088" cy="768954"/>
                <a:chOff x="8747393" y="2877629"/>
                <a:chExt cx="2345088" cy="768954"/>
              </a:xfrm>
            </p:grpSpPr>
            <p:sp>
              <p:nvSpPr>
                <p:cNvPr id="29" name="Rectangle 28">
                  <a:extLst>
                    <a:ext uri="{FF2B5EF4-FFF2-40B4-BE49-F238E27FC236}">
                      <a16:creationId xmlns:a16="http://schemas.microsoft.com/office/drawing/2014/main" id="{58C45CAF-1E5C-FAFC-4D91-1ABDEDA64320}"/>
                    </a:ext>
                  </a:extLst>
                </p:cNvPr>
                <p:cNvSpPr/>
                <p:nvPr/>
              </p:nvSpPr>
              <p:spPr>
                <a:xfrm>
                  <a:off x="8747393" y="2877629"/>
                  <a:ext cx="2345088" cy="768954"/>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0" name="TextBox 29">
                  <a:extLst>
                    <a:ext uri="{FF2B5EF4-FFF2-40B4-BE49-F238E27FC236}">
                      <a16:creationId xmlns:a16="http://schemas.microsoft.com/office/drawing/2014/main" id="{33FB72FE-5146-7E9E-89E6-F59940E9246A}"/>
                    </a:ext>
                  </a:extLst>
                </p:cNvPr>
                <p:cNvSpPr txBox="1"/>
                <p:nvPr/>
              </p:nvSpPr>
              <p:spPr>
                <a:xfrm>
                  <a:off x="9415819" y="3078114"/>
                  <a:ext cx="600686" cy="307777"/>
                </a:xfrm>
                <a:prstGeom prst="rect">
                  <a:avLst/>
                </a:prstGeom>
                <a:noFill/>
                <a:ln>
                  <a:solidFill>
                    <a:schemeClr val="tx1"/>
                  </a:solidFill>
                </a:ln>
              </p:spPr>
              <p:txBody>
                <a:bodyPr wrap="square" rtlCol="0">
                  <a:spAutoFit/>
                </a:bodyPr>
                <a:lstStyle/>
                <a:p>
                  <a:pPr algn="ctr"/>
                  <a:r>
                    <a:rPr lang="en-HK" sz="1400" dirty="0">
                      <a:ln>
                        <a:solidFill>
                          <a:schemeClr val="tx1"/>
                        </a:solidFill>
                      </a:ln>
                    </a:rPr>
                    <a:t>UPS</a:t>
                  </a:r>
                </a:p>
              </p:txBody>
            </p:sp>
            <p:sp>
              <p:nvSpPr>
                <p:cNvPr id="31" name="TextBox 30">
                  <a:extLst>
                    <a:ext uri="{FF2B5EF4-FFF2-40B4-BE49-F238E27FC236}">
                      <a16:creationId xmlns:a16="http://schemas.microsoft.com/office/drawing/2014/main" id="{55948D67-82CE-E318-05BB-7515E27E321A}"/>
                    </a:ext>
                  </a:extLst>
                </p:cNvPr>
                <p:cNvSpPr txBox="1"/>
                <p:nvPr/>
              </p:nvSpPr>
              <p:spPr>
                <a:xfrm>
                  <a:off x="10167748" y="2967958"/>
                  <a:ext cx="803548" cy="523220"/>
                </a:xfrm>
                <a:prstGeom prst="rect">
                  <a:avLst/>
                </a:prstGeom>
                <a:noFill/>
                <a:ln>
                  <a:solidFill>
                    <a:schemeClr val="tx1"/>
                  </a:solidFill>
                </a:ln>
              </p:spPr>
              <p:txBody>
                <a:bodyPr wrap="square" rtlCol="0">
                  <a:spAutoFit/>
                </a:bodyPr>
                <a:lstStyle/>
                <a:p>
                  <a:pPr algn="ctr"/>
                  <a:r>
                    <a:rPr lang="en-HK" sz="1400" dirty="0">
                      <a:ln>
                        <a:solidFill>
                          <a:schemeClr val="tx1"/>
                        </a:solidFill>
                      </a:ln>
                    </a:rPr>
                    <a:t>12V SIM Router</a:t>
                  </a:r>
                </a:p>
              </p:txBody>
            </p:sp>
            <p:pic>
              <p:nvPicPr>
                <p:cNvPr id="32" name="Picture 4" descr="https://gd2.alicdn.com/imgextra/i2/75798109/O1CN01Hzrz1A29lyJZsZDJi_!!75798109.jpg">
                  <a:extLst>
                    <a:ext uri="{FF2B5EF4-FFF2-40B4-BE49-F238E27FC236}">
                      <a16:creationId xmlns:a16="http://schemas.microsoft.com/office/drawing/2014/main" id="{63C7408C-7898-8C48-4EF2-B819DD796E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56" t="5862" r="20994" b="6457"/>
                <a:stretch/>
              </p:blipFill>
              <p:spPr bwMode="auto">
                <a:xfrm>
                  <a:off x="8878390" y="2967958"/>
                  <a:ext cx="386186" cy="5904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A5821EFB-A029-CD9B-CA19-60A517447505}"/>
                  </a:ext>
                </a:extLst>
              </p:cNvPr>
              <p:cNvGrpSpPr/>
              <p:nvPr/>
            </p:nvGrpSpPr>
            <p:grpSpPr>
              <a:xfrm>
                <a:off x="10118172" y="2155835"/>
                <a:ext cx="2073828" cy="2641517"/>
                <a:chOff x="9743682" y="2096979"/>
                <a:chExt cx="2073828" cy="2641517"/>
              </a:xfrm>
            </p:grpSpPr>
            <p:sp>
              <p:nvSpPr>
                <p:cNvPr id="33" name="TextBox 32">
                  <a:extLst>
                    <a:ext uri="{FF2B5EF4-FFF2-40B4-BE49-F238E27FC236}">
                      <a16:creationId xmlns:a16="http://schemas.microsoft.com/office/drawing/2014/main" id="{EEBB5FE1-CA93-508B-D557-D44A0F7F0029}"/>
                    </a:ext>
                  </a:extLst>
                </p:cNvPr>
                <p:cNvSpPr txBox="1"/>
                <p:nvPr/>
              </p:nvSpPr>
              <p:spPr>
                <a:xfrm>
                  <a:off x="9750374" y="2096979"/>
                  <a:ext cx="625914" cy="369332"/>
                </a:xfrm>
                <a:prstGeom prst="rect">
                  <a:avLst/>
                </a:prstGeom>
                <a:noFill/>
              </p:spPr>
              <p:txBody>
                <a:bodyPr wrap="square" rtlCol="0">
                  <a:spAutoFit/>
                </a:bodyPr>
                <a:lstStyle/>
                <a:p>
                  <a:r>
                    <a:rPr lang="en-HK" dirty="0"/>
                    <a:t>G/F</a:t>
                  </a:r>
                </a:p>
              </p:txBody>
            </p:sp>
            <p:sp>
              <p:nvSpPr>
                <p:cNvPr id="34" name="TextBox 33">
                  <a:extLst>
                    <a:ext uri="{FF2B5EF4-FFF2-40B4-BE49-F238E27FC236}">
                      <a16:creationId xmlns:a16="http://schemas.microsoft.com/office/drawing/2014/main" id="{6BE9EF0F-A56A-6C92-5E46-C10AD5167BD4}"/>
                    </a:ext>
                  </a:extLst>
                </p:cNvPr>
                <p:cNvSpPr txBox="1"/>
                <p:nvPr/>
              </p:nvSpPr>
              <p:spPr>
                <a:xfrm>
                  <a:off x="9750374" y="3399051"/>
                  <a:ext cx="625914" cy="369332"/>
                </a:xfrm>
                <a:prstGeom prst="rect">
                  <a:avLst/>
                </a:prstGeom>
                <a:noFill/>
              </p:spPr>
              <p:txBody>
                <a:bodyPr wrap="square" rtlCol="0">
                  <a:spAutoFit/>
                </a:bodyPr>
                <a:lstStyle/>
                <a:p>
                  <a:r>
                    <a:rPr lang="en-HK" dirty="0"/>
                    <a:t>1/F</a:t>
                  </a:r>
                </a:p>
              </p:txBody>
            </p:sp>
            <p:sp>
              <p:nvSpPr>
                <p:cNvPr id="35" name="TextBox 34">
                  <a:extLst>
                    <a:ext uri="{FF2B5EF4-FFF2-40B4-BE49-F238E27FC236}">
                      <a16:creationId xmlns:a16="http://schemas.microsoft.com/office/drawing/2014/main" id="{E2439443-A5F4-01B1-19AE-BF9A94869B37}"/>
                    </a:ext>
                  </a:extLst>
                </p:cNvPr>
                <p:cNvSpPr txBox="1"/>
                <p:nvPr/>
              </p:nvSpPr>
              <p:spPr>
                <a:xfrm>
                  <a:off x="9743682" y="4369164"/>
                  <a:ext cx="625914" cy="369332"/>
                </a:xfrm>
                <a:prstGeom prst="rect">
                  <a:avLst/>
                </a:prstGeom>
                <a:noFill/>
              </p:spPr>
              <p:txBody>
                <a:bodyPr wrap="square" rtlCol="0">
                  <a:spAutoFit/>
                </a:bodyPr>
                <a:lstStyle/>
                <a:p>
                  <a:r>
                    <a:rPr lang="en-HK" dirty="0"/>
                    <a:t>2/F</a:t>
                  </a:r>
                </a:p>
              </p:txBody>
            </p:sp>
            <p:grpSp>
              <p:nvGrpSpPr>
                <p:cNvPr id="63" name="Group 62">
                  <a:extLst>
                    <a:ext uri="{FF2B5EF4-FFF2-40B4-BE49-F238E27FC236}">
                      <a16:creationId xmlns:a16="http://schemas.microsoft.com/office/drawing/2014/main" id="{D95FF018-37A2-FBDA-8E56-5E91C218A56E}"/>
                    </a:ext>
                  </a:extLst>
                </p:cNvPr>
                <p:cNvGrpSpPr/>
                <p:nvPr/>
              </p:nvGrpSpPr>
              <p:grpSpPr>
                <a:xfrm>
                  <a:off x="10209421" y="2206564"/>
                  <a:ext cx="96874" cy="2456851"/>
                  <a:chOff x="10369596" y="2281645"/>
                  <a:chExt cx="96874" cy="2456851"/>
                </a:xfrm>
              </p:grpSpPr>
              <p:cxnSp>
                <p:nvCxnSpPr>
                  <p:cNvPr id="37" name="Straight Connector 36">
                    <a:extLst>
                      <a:ext uri="{FF2B5EF4-FFF2-40B4-BE49-F238E27FC236}">
                        <a16:creationId xmlns:a16="http://schemas.microsoft.com/office/drawing/2014/main" id="{EE5DFC88-E081-1DF6-3343-F188911C15AF}"/>
                      </a:ext>
                    </a:extLst>
                  </p:cNvPr>
                  <p:cNvCxnSpPr/>
                  <p:nvPr/>
                </p:nvCxnSpPr>
                <p:spPr>
                  <a:xfrm>
                    <a:off x="10466470" y="2281645"/>
                    <a:ext cx="0" cy="2456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47C1C1-99FE-DACD-63CC-71EB0644D2F0}"/>
                      </a:ext>
                    </a:extLst>
                  </p:cNvPr>
                  <p:cNvCxnSpPr>
                    <a:stCxn id="33" idx="3"/>
                  </p:cNvCxnSpPr>
                  <p:nvPr/>
                </p:nvCxnSpPr>
                <p:spPr>
                  <a:xfrm>
                    <a:off x="10376288" y="2281645"/>
                    <a:ext cx="90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7360D7C-F32E-28ED-D733-D95FCC6B867D}"/>
                      </a:ext>
                    </a:extLst>
                  </p:cNvPr>
                  <p:cNvCxnSpPr/>
                  <p:nvPr/>
                </p:nvCxnSpPr>
                <p:spPr>
                  <a:xfrm>
                    <a:off x="10369596" y="4738496"/>
                    <a:ext cx="9687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5D761CB8-CD17-F77D-27E1-068BE4273A58}"/>
                    </a:ext>
                  </a:extLst>
                </p:cNvPr>
                <p:cNvSpPr txBox="1"/>
                <p:nvPr/>
              </p:nvSpPr>
              <p:spPr>
                <a:xfrm>
                  <a:off x="10396478" y="3415039"/>
                  <a:ext cx="1421032" cy="369332"/>
                </a:xfrm>
                <a:prstGeom prst="rect">
                  <a:avLst/>
                </a:prstGeom>
                <a:noFill/>
              </p:spPr>
              <p:txBody>
                <a:bodyPr wrap="square" rtlCol="0">
                  <a:spAutoFit/>
                </a:bodyPr>
                <a:lstStyle/>
                <a:p>
                  <a:r>
                    <a:rPr lang="en-HK" dirty="0"/>
                    <a:t>X 11 Blocks</a:t>
                  </a:r>
                </a:p>
              </p:txBody>
            </p:sp>
          </p:grpSp>
          <p:cxnSp>
            <p:nvCxnSpPr>
              <p:cNvPr id="45" name="Straight Connector 44">
                <a:extLst>
                  <a:ext uri="{FF2B5EF4-FFF2-40B4-BE49-F238E27FC236}">
                    <a16:creationId xmlns:a16="http://schemas.microsoft.com/office/drawing/2014/main" id="{A0306843-5E89-F9BB-FC10-CD4EDA856AAF}"/>
                  </a:ext>
                </a:extLst>
              </p:cNvPr>
              <p:cNvCxnSpPr>
                <a:cxnSpLocks/>
              </p:cNvCxnSpPr>
              <p:nvPr/>
            </p:nvCxnSpPr>
            <p:spPr>
              <a:xfrm flipV="1">
                <a:off x="4764069" y="2946119"/>
                <a:ext cx="406740" cy="2613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7C423E0-2AD5-505C-5C4C-AA574F844FDD}"/>
                  </a:ext>
                </a:extLst>
              </p:cNvPr>
              <p:cNvCxnSpPr/>
              <p:nvPr/>
            </p:nvCxnSpPr>
            <p:spPr>
              <a:xfrm>
                <a:off x="5119267" y="3784371"/>
                <a:ext cx="61562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F04A379-9D9D-5B3D-9BA6-A4422814BDB0}"/>
                  </a:ext>
                </a:extLst>
              </p:cNvPr>
              <p:cNvCxnSpPr>
                <a:cxnSpLocks/>
              </p:cNvCxnSpPr>
              <p:nvPr/>
            </p:nvCxnSpPr>
            <p:spPr>
              <a:xfrm>
                <a:off x="4875874" y="4309779"/>
                <a:ext cx="859015" cy="30290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865E6910-5700-32AE-09C0-8FB3F913ECB1}"/>
                  </a:ext>
                </a:extLst>
              </p:cNvPr>
              <p:cNvGrpSpPr/>
              <p:nvPr/>
            </p:nvGrpSpPr>
            <p:grpSpPr>
              <a:xfrm>
                <a:off x="392258" y="3115079"/>
                <a:ext cx="2202555" cy="1156784"/>
                <a:chOff x="495759" y="2785089"/>
                <a:chExt cx="2345088" cy="1299428"/>
              </a:xfrm>
            </p:grpSpPr>
            <p:grpSp>
              <p:nvGrpSpPr>
                <p:cNvPr id="43" name="Group 42">
                  <a:extLst>
                    <a:ext uri="{FF2B5EF4-FFF2-40B4-BE49-F238E27FC236}">
                      <a16:creationId xmlns:a16="http://schemas.microsoft.com/office/drawing/2014/main" id="{8A92B953-2317-AF89-5BFE-2796E40B51A9}"/>
                    </a:ext>
                  </a:extLst>
                </p:cNvPr>
                <p:cNvGrpSpPr/>
                <p:nvPr/>
              </p:nvGrpSpPr>
              <p:grpSpPr>
                <a:xfrm>
                  <a:off x="736695" y="3038224"/>
                  <a:ext cx="1870415" cy="922664"/>
                  <a:chOff x="1081948" y="1815030"/>
                  <a:chExt cx="1870415" cy="922664"/>
                </a:xfrm>
              </p:grpSpPr>
              <p:pic>
                <p:nvPicPr>
                  <p:cNvPr id="9" name="Graphic 8" descr="Laptop outline">
                    <a:extLst>
                      <a:ext uri="{FF2B5EF4-FFF2-40B4-BE49-F238E27FC236}">
                        <a16:creationId xmlns:a16="http://schemas.microsoft.com/office/drawing/2014/main" id="{C4F4D8CB-5584-6CF0-64AE-438042DF55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948" y="1815030"/>
                    <a:ext cx="914400" cy="914400"/>
                  </a:xfrm>
                  <a:prstGeom prst="rect">
                    <a:avLst/>
                  </a:prstGeom>
                </p:spPr>
              </p:pic>
              <p:pic>
                <p:nvPicPr>
                  <p:cNvPr id="11" name="Graphic 10" descr="Wireless router outline">
                    <a:extLst>
                      <a:ext uri="{FF2B5EF4-FFF2-40B4-BE49-F238E27FC236}">
                        <a16:creationId xmlns:a16="http://schemas.microsoft.com/office/drawing/2014/main" id="{C5F167E7-EDDC-22AA-D8F8-FA92F34F8F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37963" y="1823294"/>
                    <a:ext cx="914400" cy="914400"/>
                  </a:xfrm>
                  <a:prstGeom prst="rect">
                    <a:avLst/>
                  </a:prstGeom>
                </p:spPr>
              </p:pic>
            </p:grpSp>
            <p:cxnSp>
              <p:nvCxnSpPr>
                <p:cNvPr id="53" name="Straight Connector 52">
                  <a:extLst>
                    <a:ext uri="{FF2B5EF4-FFF2-40B4-BE49-F238E27FC236}">
                      <a16:creationId xmlns:a16="http://schemas.microsoft.com/office/drawing/2014/main" id="{FD4B6E64-1FC1-0E91-F95C-E6D68204D2B8}"/>
                    </a:ext>
                  </a:extLst>
                </p:cNvPr>
                <p:cNvCxnSpPr/>
                <p:nvPr/>
              </p:nvCxnSpPr>
              <p:spPr>
                <a:xfrm>
                  <a:off x="550843" y="278508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D8734E7-DA0B-A7B5-E9E8-D146ABC39EE2}"/>
                    </a:ext>
                  </a:extLst>
                </p:cNvPr>
                <p:cNvSpPr/>
                <p:nvPr/>
              </p:nvSpPr>
              <p:spPr>
                <a:xfrm>
                  <a:off x="495759" y="2927734"/>
                  <a:ext cx="2345088" cy="1156783"/>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grpSp>
          <p:cxnSp>
            <p:nvCxnSpPr>
              <p:cNvPr id="57" name="Straight Connector 56">
                <a:extLst>
                  <a:ext uri="{FF2B5EF4-FFF2-40B4-BE49-F238E27FC236}">
                    <a16:creationId xmlns:a16="http://schemas.microsoft.com/office/drawing/2014/main" id="{29DECCED-9770-AE62-D5DC-8AAC1F726A27}"/>
                  </a:ext>
                </a:extLst>
              </p:cNvPr>
              <p:cNvCxnSpPr>
                <a:cxnSpLocks/>
              </p:cNvCxnSpPr>
              <p:nvPr/>
            </p:nvCxnSpPr>
            <p:spPr>
              <a:xfrm flipH="1">
                <a:off x="2594813" y="3835044"/>
                <a:ext cx="507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68" name="Picture 67" descr="Graphical user interface&#10;&#10;Description automatically generated">
                <a:extLst>
                  <a:ext uri="{FF2B5EF4-FFF2-40B4-BE49-F238E27FC236}">
                    <a16:creationId xmlns:a16="http://schemas.microsoft.com/office/drawing/2014/main" id="{CB15C869-7E4E-41E1-3AED-CD38EB0BBB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9464" y="1873810"/>
                <a:ext cx="638175" cy="600075"/>
              </a:xfrm>
              <a:prstGeom prst="rect">
                <a:avLst/>
              </a:prstGeom>
            </p:spPr>
          </p:pic>
          <p:pic>
            <p:nvPicPr>
              <p:cNvPr id="70" name="Picture 69" descr="Graphical user interface, application&#10;&#10;Description automatically generated">
                <a:extLst>
                  <a:ext uri="{FF2B5EF4-FFF2-40B4-BE49-F238E27FC236}">
                    <a16:creationId xmlns:a16="http://schemas.microsoft.com/office/drawing/2014/main" id="{942576A5-D1A8-EAE9-EA66-32066CE106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6243" y="2492821"/>
                <a:ext cx="571500" cy="542925"/>
              </a:xfrm>
              <a:prstGeom prst="rect">
                <a:avLst/>
              </a:prstGeom>
            </p:spPr>
          </p:pic>
          <p:pic>
            <p:nvPicPr>
              <p:cNvPr id="71" name="Picture 70" descr="Graphical user interface&#10;&#10;Description automatically generated">
                <a:extLst>
                  <a:ext uri="{FF2B5EF4-FFF2-40B4-BE49-F238E27FC236}">
                    <a16:creationId xmlns:a16="http://schemas.microsoft.com/office/drawing/2014/main" id="{99026C3E-50B8-7DAF-4176-BD21BB4957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5249" y="3222180"/>
                <a:ext cx="638175" cy="600075"/>
              </a:xfrm>
              <a:prstGeom prst="rect">
                <a:avLst/>
              </a:prstGeom>
            </p:spPr>
          </p:pic>
          <p:pic>
            <p:nvPicPr>
              <p:cNvPr id="72" name="Picture 71" descr="Graphical user interface, application&#10;&#10;Description automatically generated">
                <a:extLst>
                  <a:ext uri="{FF2B5EF4-FFF2-40B4-BE49-F238E27FC236}">
                    <a16:creationId xmlns:a16="http://schemas.microsoft.com/office/drawing/2014/main" id="{72EC60F4-5770-C8E9-7D59-0212D7A7B3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028" y="3841191"/>
                <a:ext cx="571500" cy="542925"/>
              </a:xfrm>
              <a:prstGeom prst="rect">
                <a:avLst/>
              </a:prstGeom>
            </p:spPr>
          </p:pic>
          <p:pic>
            <p:nvPicPr>
              <p:cNvPr id="74" name="Picture 73" descr="Graphical user interface&#10;&#10;Description automatically generated">
                <a:extLst>
                  <a:ext uri="{FF2B5EF4-FFF2-40B4-BE49-F238E27FC236}">
                    <a16:creationId xmlns:a16="http://schemas.microsoft.com/office/drawing/2014/main" id="{BC103752-3904-5BA1-A684-8BBD337E54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0991" y="4419820"/>
                <a:ext cx="638175" cy="600075"/>
              </a:xfrm>
              <a:prstGeom prst="rect">
                <a:avLst/>
              </a:prstGeom>
            </p:spPr>
          </p:pic>
          <p:pic>
            <p:nvPicPr>
              <p:cNvPr id="75" name="Picture 74" descr="Graphical user interface, application&#10;&#10;Description automatically generated">
                <a:extLst>
                  <a:ext uri="{FF2B5EF4-FFF2-40B4-BE49-F238E27FC236}">
                    <a16:creationId xmlns:a16="http://schemas.microsoft.com/office/drawing/2014/main" id="{26975BC0-B1EC-3D6D-1DDE-8ABC7378AB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7770" y="5038831"/>
                <a:ext cx="571500" cy="542925"/>
              </a:xfrm>
              <a:prstGeom prst="rect">
                <a:avLst/>
              </a:prstGeom>
            </p:spPr>
          </p:pic>
          <p:sp>
            <p:nvSpPr>
              <p:cNvPr id="76" name="TextBox 75">
                <a:extLst>
                  <a:ext uri="{FF2B5EF4-FFF2-40B4-BE49-F238E27FC236}">
                    <a16:creationId xmlns:a16="http://schemas.microsoft.com/office/drawing/2014/main" id="{1A23F00B-7159-B311-D023-AABD10F2A5D3}"/>
                  </a:ext>
                </a:extLst>
              </p:cNvPr>
              <p:cNvSpPr txBox="1"/>
              <p:nvPr/>
            </p:nvSpPr>
            <p:spPr>
              <a:xfrm>
                <a:off x="8603742" y="1638651"/>
                <a:ext cx="909617" cy="276999"/>
              </a:xfrm>
              <a:prstGeom prst="rect">
                <a:avLst/>
              </a:prstGeom>
              <a:noFill/>
            </p:spPr>
            <p:txBody>
              <a:bodyPr wrap="square" rtlCol="0">
                <a:spAutoFit/>
              </a:bodyPr>
              <a:lstStyle/>
              <a:p>
                <a:pPr algn="ctr"/>
                <a:r>
                  <a:rPr lang="en-HK" sz="1200" dirty="0"/>
                  <a:t>Break Glass</a:t>
                </a:r>
              </a:p>
            </p:txBody>
          </p:sp>
          <p:sp>
            <p:nvSpPr>
              <p:cNvPr id="77" name="TextBox 76">
                <a:extLst>
                  <a:ext uri="{FF2B5EF4-FFF2-40B4-BE49-F238E27FC236}">
                    <a16:creationId xmlns:a16="http://schemas.microsoft.com/office/drawing/2014/main" id="{B15D035C-FD7B-712D-5E4E-A483FD1B12E6}"/>
                  </a:ext>
                </a:extLst>
              </p:cNvPr>
              <p:cNvSpPr txBox="1"/>
              <p:nvPr/>
            </p:nvSpPr>
            <p:spPr>
              <a:xfrm>
                <a:off x="8622373" y="2990464"/>
                <a:ext cx="949138" cy="276999"/>
              </a:xfrm>
              <a:prstGeom prst="rect">
                <a:avLst/>
              </a:prstGeom>
              <a:noFill/>
            </p:spPr>
            <p:txBody>
              <a:bodyPr wrap="square" rtlCol="0">
                <a:spAutoFit/>
              </a:bodyPr>
              <a:lstStyle/>
              <a:p>
                <a:pPr algn="ctr"/>
                <a:r>
                  <a:rPr lang="en-HK" sz="1200" dirty="0"/>
                  <a:t>Push Button</a:t>
                </a:r>
              </a:p>
            </p:txBody>
          </p:sp>
        </p:grpSp>
      </p:grpSp>
      <p:sp>
        <p:nvSpPr>
          <p:cNvPr id="46" name="Title 1">
            <a:extLst>
              <a:ext uri="{FF2B5EF4-FFF2-40B4-BE49-F238E27FC236}">
                <a16:creationId xmlns:a16="http://schemas.microsoft.com/office/drawing/2014/main" id="{A722A617-CD9B-73FB-2917-17362E6D1936}"/>
              </a:ext>
            </a:extLst>
          </p:cNvPr>
          <p:cNvSpPr>
            <a:spLocks noGrp="1"/>
          </p:cNvSpPr>
          <p:nvPr>
            <p:ph type="title"/>
          </p:nvPr>
        </p:nvSpPr>
        <p:spPr>
          <a:xfrm>
            <a:off x="0" y="-94393"/>
            <a:ext cx="12192000" cy="964446"/>
          </a:xfrm>
        </p:spPr>
        <p:txBody>
          <a:bodyPr>
            <a:normAutofit/>
          </a:bodyPr>
          <a:lstStyle/>
          <a:p>
            <a:r>
              <a:rPr lang="en-US" altLang="zh-HK" sz="3600" dirty="0"/>
              <a:t>Cost-Effective ACS Upgrade in Old Residential Estate </a:t>
            </a:r>
            <a:endParaRPr lang="zh-HK" altLang="en-US" sz="3600" dirty="0"/>
          </a:p>
        </p:txBody>
      </p:sp>
      <p:sp>
        <p:nvSpPr>
          <p:cNvPr id="47" name="Content Placeholder 2">
            <a:extLst>
              <a:ext uri="{FF2B5EF4-FFF2-40B4-BE49-F238E27FC236}">
                <a16:creationId xmlns:a16="http://schemas.microsoft.com/office/drawing/2014/main" id="{8FECF904-8CA5-FA19-284B-662715DB5511}"/>
              </a:ext>
            </a:extLst>
          </p:cNvPr>
          <p:cNvSpPr>
            <a:spLocks noGrp="1"/>
          </p:cNvSpPr>
          <p:nvPr>
            <p:ph idx="1"/>
          </p:nvPr>
        </p:nvSpPr>
        <p:spPr>
          <a:xfrm>
            <a:off x="497320" y="971107"/>
            <a:ext cx="11485503" cy="2654164"/>
          </a:xfrm>
        </p:spPr>
        <p:txBody>
          <a:bodyPr>
            <a:noAutofit/>
          </a:bodyPr>
          <a:lstStyle/>
          <a:p>
            <a:pPr marL="0" indent="0" algn="just">
              <a:spcBef>
                <a:spcPts val="0"/>
              </a:spcBef>
              <a:buNone/>
            </a:pPr>
            <a:r>
              <a:rPr lang="en-US" altLang="zh-HK" sz="2400" b="1" dirty="0">
                <a:solidFill>
                  <a:schemeClr val="bg2">
                    <a:lumMod val="50000"/>
                  </a:schemeClr>
                </a:solidFill>
              </a:rPr>
              <a:t>Use Mobile Network &amp; Cloud Management w/o Fiber Network</a:t>
            </a:r>
            <a:endParaRPr lang="en-US" altLang="zh-HK" b="1" dirty="0">
              <a:solidFill>
                <a:schemeClr val="bg2">
                  <a:lumMod val="50000"/>
                </a:schemeClr>
              </a:solidFill>
            </a:endParaRPr>
          </a:p>
          <a:p>
            <a:pPr marL="0" indent="0" algn="just">
              <a:spcBef>
                <a:spcPts val="0"/>
              </a:spcBef>
              <a:buNone/>
            </a:pPr>
            <a:r>
              <a:rPr lang="en-US" altLang="zh-HK" b="1" dirty="0">
                <a:solidFill>
                  <a:srgbClr val="0070C0"/>
                </a:solidFill>
              </a:rPr>
              <a:t>Key Benefits</a:t>
            </a:r>
            <a:endParaRPr lang="en-US" altLang="zh-HK" sz="2000" b="1" dirty="0">
              <a:solidFill>
                <a:srgbClr val="0070C0"/>
              </a:solidFill>
            </a:endParaRPr>
          </a:p>
          <a:p>
            <a:pPr lvl="1" algn="just"/>
            <a:r>
              <a:rPr lang="en-US" altLang="zh-HK" sz="2000" dirty="0">
                <a:solidFill>
                  <a:srgbClr val="0070C0"/>
                </a:solidFill>
              </a:rPr>
              <a:t>Save the huge cost in optical fiber and related cabling, pipping and installation costs t</a:t>
            </a:r>
          </a:p>
          <a:p>
            <a:pPr lvl="1" algn="just"/>
            <a:r>
              <a:rPr lang="en-US" altLang="zh-HK" sz="2000" dirty="0">
                <a:solidFill>
                  <a:srgbClr val="0070C0"/>
                </a:solidFill>
              </a:rPr>
              <a:t>Mobile network is basically with zero downtime today</a:t>
            </a:r>
          </a:p>
          <a:p>
            <a:pPr lvl="1" algn="just"/>
            <a:r>
              <a:rPr lang="en-US" altLang="zh-HK" sz="2000" dirty="0">
                <a:solidFill>
                  <a:srgbClr val="0070C0"/>
                </a:solidFill>
              </a:rPr>
              <a:t>Date SIM cost is also very cheap</a:t>
            </a:r>
          </a:p>
        </p:txBody>
      </p:sp>
      <p:sp>
        <p:nvSpPr>
          <p:cNvPr id="4" name="TextBox 3">
            <a:extLst>
              <a:ext uri="{FF2B5EF4-FFF2-40B4-BE49-F238E27FC236}">
                <a16:creationId xmlns:a16="http://schemas.microsoft.com/office/drawing/2014/main" id="{50EC517F-18CB-E432-3FF3-3651F1F60C5C}"/>
              </a:ext>
            </a:extLst>
          </p:cNvPr>
          <p:cNvSpPr txBox="1"/>
          <p:nvPr/>
        </p:nvSpPr>
        <p:spPr>
          <a:xfrm>
            <a:off x="584033" y="5029413"/>
            <a:ext cx="2345088" cy="307777"/>
          </a:xfrm>
          <a:prstGeom prst="rect">
            <a:avLst/>
          </a:prstGeom>
          <a:noFill/>
        </p:spPr>
        <p:txBody>
          <a:bodyPr wrap="square" rtlCol="0">
            <a:spAutoFit/>
          </a:bodyPr>
          <a:lstStyle/>
          <a:p>
            <a:pPr algn="ctr"/>
            <a:r>
              <a:rPr lang="en-HK" sz="1400" dirty="0"/>
              <a:t>Property Management Office</a:t>
            </a:r>
          </a:p>
        </p:txBody>
      </p:sp>
    </p:spTree>
    <p:extLst>
      <p:ext uri="{BB962C8B-B14F-4D97-AF65-F5344CB8AC3E}">
        <p14:creationId xmlns:p14="http://schemas.microsoft.com/office/powerpoint/2010/main" val="274623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117235" y="1783064"/>
            <a:ext cx="7927846" cy="4430011"/>
          </a:xfrm>
          <a:prstGeom prst="rect">
            <a:avLst/>
          </a:prstGeom>
          <a:noFill/>
          <a:ln w="9525">
            <a:noFill/>
            <a:miter lim="800000"/>
            <a:headEnd/>
            <a:tailEnd/>
          </a:ln>
        </p:spPr>
        <p:txBody>
          <a:bodyPr/>
          <a:lstStyle/>
          <a:p>
            <a:pPr algn="ctr">
              <a:spcAft>
                <a:spcPts val="400"/>
              </a:spcAft>
              <a:buClr>
                <a:srgbClr val="D21E1E"/>
              </a:buClr>
              <a:defRPr/>
            </a:pPr>
            <a:r>
              <a:rPr lang="zh-CN" altLang="it-IT" sz="2000" dirty="0">
                <a:solidFill>
                  <a:schemeClr val="bg2">
                    <a:lumMod val="25000"/>
                  </a:schemeClr>
                </a:solidFill>
                <a:latin typeface="Verdana" panose="020B0604030504040204" pitchFamily="34" charset="0"/>
                <a:cs typeface="Verdana" panose="020B0604030504040204" pitchFamily="34" charset="0"/>
              </a:rPr>
              <a:t>謝謝</a:t>
            </a:r>
            <a:r>
              <a:rPr lang="it-IT" altLang="zh-CN"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zh-CN" altLang="en-US" sz="2000" dirty="0">
                <a:solidFill>
                  <a:schemeClr val="bg2">
                    <a:lumMod val="25000"/>
                  </a:schemeClr>
                </a:solidFill>
                <a:latin typeface="Verdana" panose="020B0604030504040204" pitchFamily="34" charset="0"/>
                <a:cs typeface="Verdana" panose="020B0604030504040204" pitchFamily="34" charset="0"/>
              </a:rPr>
              <a:t>谢谢</a:t>
            </a:r>
            <a:r>
              <a:rPr lang="en-US" altLang="zh-CN"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p>
          <a:p>
            <a:pPr algn="ctr">
              <a:spcAft>
                <a:spcPts val="400"/>
              </a:spcAft>
              <a:buClr>
                <a:srgbClr val="D21E1E"/>
              </a:buClr>
              <a:defRPr/>
            </a:pPr>
            <a:r>
              <a:rPr lang="id-ID"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Terima kasih!</a:t>
            </a:r>
            <a:endParaRPr lang="en-US"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a:spcAft>
                <a:spcPts val="400"/>
              </a:spcAft>
              <a:buClr>
                <a:srgbClr val="D21E1E"/>
              </a:buClr>
              <a:defRPr/>
            </a:pPr>
            <a:r>
              <a:rPr lang="sa-IN" altLang="de-DE" sz="2000" dirty="0">
                <a:solidFill>
                  <a:schemeClr val="bg2">
                    <a:lumMod val="25000"/>
                  </a:schemeClr>
                </a:solidFill>
                <a:latin typeface="Verdana" panose="020B0604030504040204" pitchFamily="34" charset="0"/>
                <a:ea typeface="Verdana" panose="020B0604030504040204" pitchFamily="34" charset="0"/>
              </a:rPr>
              <a:t>ありがとう!</a:t>
            </a:r>
            <a:endParaRPr lang="de-DE"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fontAlgn="auto">
              <a:spcBef>
                <a:spcPts val="0"/>
              </a:spcBef>
              <a:spcAft>
                <a:spcPts val="400"/>
              </a:spcAft>
              <a:buClr>
                <a:srgbClr val="D21E1E"/>
              </a:buClr>
              <a:buFont typeface="Wingdings" pitchFamily="2" charset="2"/>
              <a:buNone/>
              <a:defRPr/>
            </a:pPr>
            <a:r>
              <a:rPr lang="ko-KR" altLang="zh-HK" sz="2000" dirty="0"/>
              <a:t>고맙습니다</a:t>
            </a:r>
            <a:endParaRPr lang="en-US" altLang="ko-KR" sz="2000" dirty="0"/>
          </a:p>
          <a:p>
            <a:pPr algn="ctr" fontAlgn="auto">
              <a:spcBef>
                <a:spcPts val="0"/>
              </a:spcBef>
              <a:spcAft>
                <a:spcPts val="400"/>
              </a:spcAft>
              <a:buClr>
                <a:srgbClr val="D21E1E"/>
              </a:buClr>
              <a:buFont typeface="Wingdings" pitchFamily="2" charset="2"/>
              <a:buNone/>
              <a:defRPr/>
            </a:pPr>
            <a:r>
              <a:rPr lang="en-US" altLang="de-DE" sz="20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Grazie</a:t>
            </a:r>
            <a:r>
              <a:rPr lang="en-US"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p>
          <a:p>
            <a:pPr algn="ctr" fontAlgn="auto">
              <a:spcBef>
                <a:spcPts val="0"/>
              </a:spcBef>
              <a:spcAft>
                <a:spcPts val="400"/>
              </a:spcAft>
              <a:buClr>
                <a:srgbClr val="D21E1E"/>
              </a:buClr>
              <a:buFont typeface="Wingdings" pitchFamily="2" charset="2"/>
              <a:buNone/>
              <a:defRPr/>
            </a:pPr>
            <a:r>
              <a:rPr lang="en-US" altLang="de-DE" sz="20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Vielen</a:t>
            </a:r>
            <a:r>
              <a:rPr lang="en-US"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Dank!</a:t>
            </a:r>
          </a:p>
          <a:p>
            <a:pPr algn="ctr" fontAlgn="auto">
              <a:spcBef>
                <a:spcPts val="0"/>
              </a:spcBef>
              <a:spcAft>
                <a:spcPts val="400"/>
              </a:spcAft>
              <a:buClr>
                <a:srgbClr val="D21E1E"/>
              </a:buClr>
              <a:buFont typeface="Wingdings" pitchFamily="2" charset="2"/>
              <a:buNone/>
              <a:defRPr/>
            </a:pPr>
            <a:r>
              <a:rPr lang="en-US"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Merci!</a:t>
            </a:r>
          </a:p>
          <a:p>
            <a:pPr algn="ctr" fontAlgn="auto">
              <a:spcBef>
                <a:spcPts val="0"/>
              </a:spcBef>
              <a:spcAft>
                <a:spcPts val="400"/>
              </a:spcAft>
              <a:buClr>
                <a:srgbClr val="D21E1E"/>
              </a:buClr>
              <a:buFont typeface="Wingdings" pitchFamily="2" charset="2"/>
              <a:buNone/>
              <a:defRPr/>
            </a:pPr>
            <a:r>
              <a:rPr lang="es-ES"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¡Muchas gracias!</a:t>
            </a:r>
          </a:p>
          <a:p>
            <a:pPr algn="ctr" fontAlgn="auto">
              <a:spcBef>
                <a:spcPts val="0"/>
              </a:spcBef>
              <a:spcAft>
                <a:spcPts val="400"/>
              </a:spcAft>
              <a:buClr>
                <a:srgbClr val="D21E1E"/>
              </a:buClr>
              <a:buFont typeface="Wingdings" pitchFamily="2" charset="2"/>
              <a:buNone/>
              <a:defRPr/>
            </a:pPr>
            <a:r>
              <a:rPr lang="pt-BR"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Muito Obrigado</a:t>
            </a:r>
          </a:p>
          <a:p>
            <a:pPr algn="ctr" fontAlgn="auto">
              <a:spcBef>
                <a:spcPts val="0"/>
              </a:spcBef>
              <a:spcAft>
                <a:spcPts val="400"/>
              </a:spcAft>
              <a:buClr>
                <a:srgbClr val="D21E1E"/>
              </a:buClr>
              <a:buFont typeface="Wingdings" pitchFamily="2" charset="2"/>
              <a:buNone/>
              <a:defRPr/>
            </a:pPr>
            <a:r>
              <a:rPr lang="ru-RU"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Спасибо!</a:t>
            </a:r>
            <a:endParaRPr lang="de-DE"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fontAlgn="auto">
              <a:spcBef>
                <a:spcPts val="0"/>
              </a:spcBef>
              <a:spcAft>
                <a:spcPts val="400"/>
              </a:spcAft>
              <a:buClr>
                <a:srgbClr val="D21E1E"/>
              </a:buClr>
              <a:buFont typeface="Wingdings" pitchFamily="2" charset="2"/>
              <a:buNone/>
              <a:defRPr/>
            </a:pPr>
            <a:r>
              <a:rPr lang="de-DE"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ar-SA" altLang="de-DE" sz="2000" dirty="0">
                <a:solidFill>
                  <a:schemeClr val="bg2">
                    <a:lumMod val="25000"/>
                  </a:schemeClr>
                </a:solidFill>
                <a:latin typeface="Verdana" panose="020B0604030504040204" pitchFamily="34" charset="0"/>
                <a:ea typeface="Verdana" panose="020B0604030504040204" pitchFamily="34" charset="0"/>
                <a:cs typeface="Arial" charset="0"/>
              </a:rPr>
              <a:t>شكرا</a:t>
            </a:r>
            <a:endParaRPr lang="de-DE"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a:spcAft>
                <a:spcPts val="400"/>
              </a:spcAft>
              <a:buClr>
                <a:srgbClr val="D21E1E"/>
              </a:buClr>
              <a:defRPr/>
            </a:pPr>
            <a:r>
              <a:rPr lang="en-US" altLang="zh-HK" sz="2000" dirty="0"/>
              <a:t>For details, please contact Kenneth Cheung at </a:t>
            </a:r>
            <a:r>
              <a:rPr lang="en-US" altLang="zh-HK" sz="2000" dirty="0">
                <a:hlinkClick r:id="rId2"/>
              </a:rPr>
              <a:t>kenneth@vrcnltd.com</a:t>
            </a:r>
            <a:endParaRPr lang="zh-HK" altLang="en-US" sz="2000" dirty="0"/>
          </a:p>
          <a:p>
            <a:pPr algn="ctr" fontAlgn="auto">
              <a:spcBef>
                <a:spcPts val="0"/>
              </a:spcBef>
              <a:spcAft>
                <a:spcPts val="400"/>
              </a:spcAft>
              <a:buClr>
                <a:srgbClr val="D21E1E"/>
              </a:buClr>
              <a:buFont typeface="Wingdings" pitchFamily="2" charset="2"/>
              <a:buNone/>
              <a:defRPr/>
            </a:pPr>
            <a:endParaRPr lang="en-US"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fontAlgn="auto">
              <a:spcBef>
                <a:spcPts val="0"/>
              </a:spcBef>
              <a:spcAft>
                <a:spcPts val="400"/>
              </a:spcAft>
              <a:buClr>
                <a:srgbClr val="D21E1E"/>
              </a:buClr>
              <a:buFont typeface="Wingdings" pitchFamily="2" charset="2"/>
              <a:buNone/>
              <a:defRPr/>
            </a:pPr>
            <a:endParaRPr lang="id-ID" altLang="de-DE"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3">
            <a:extLst>
              <a:ext uri="{FF2B5EF4-FFF2-40B4-BE49-F238E27FC236}">
                <a16:creationId xmlns:a16="http://schemas.microsoft.com/office/drawing/2014/main" id="{257FD2E5-EB68-4FA0-947B-941BD5621EC2}"/>
              </a:ext>
            </a:extLst>
          </p:cNvPr>
          <p:cNvSpPr txBox="1">
            <a:spLocks/>
          </p:cNvSpPr>
          <p:nvPr/>
        </p:nvSpPr>
        <p:spPr bwMode="auto">
          <a:xfrm>
            <a:off x="1129192" y="1005795"/>
            <a:ext cx="9719783" cy="503238"/>
          </a:xfrm>
          <a:prstGeom prst="rect">
            <a:avLst/>
          </a:prstGeom>
          <a:noFill/>
          <a:ln w="9525">
            <a:noFill/>
            <a:miter lim="800000"/>
            <a:headEnd/>
            <a:tailEnd/>
          </a:ln>
        </p:spPr>
        <p:txBody>
          <a:bodyPr anchor="ctr"/>
          <a:lstStyle>
            <a:lvl1pPr algn="l" rtl="0" eaLnBrk="1" fontAlgn="base" hangingPunct="1">
              <a:spcBef>
                <a:spcPct val="0"/>
              </a:spcBef>
              <a:spcAft>
                <a:spcPct val="0"/>
              </a:spcAft>
              <a:defRPr sz="2200">
                <a:solidFill>
                  <a:schemeClr val="tx1"/>
                </a:solidFill>
                <a:latin typeface="+mj-lt"/>
                <a:ea typeface="+mj-ea"/>
                <a:cs typeface="+mj-cs"/>
              </a:defRPr>
            </a:lvl1pPr>
            <a:lvl2pPr algn="l" rtl="0" eaLnBrk="1" fontAlgn="base" hangingPunct="1">
              <a:spcBef>
                <a:spcPct val="0"/>
              </a:spcBef>
              <a:spcAft>
                <a:spcPct val="0"/>
              </a:spcAft>
              <a:defRPr sz="2200">
                <a:solidFill>
                  <a:schemeClr val="tx1"/>
                </a:solidFill>
                <a:latin typeface="Arial" charset="0"/>
              </a:defRPr>
            </a:lvl2pPr>
            <a:lvl3pPr algn="l" rtl="0" eaLnBrk="1" fontAlgn="base" hangingPunct="1">
              <a:spcBef>
                <a:spcPct val="0"/>
              </a:spcBef>
              <a:spcAft>
                <a:spcPct val="0"/>
              </a:spcAft>
              <a:defRPr sz="2200">
                <a:solidFill>
                  <a:schemeClr val="tx1"/>
                </a:solidFill>
                <a:latin typeface="Arial" charset="0"/>
              </a:defRPr>
            </a:lvl3pPr>
            <a:lvl4pPr algn="l" rtl="0" eaLnBrk="1" fontAlgn="base" hangingPunct="1">
              <a:spcBef>
                <a:spcPct val="0"/>
              </a:spcBef>
              <a:spcAft>
                <a:spcPct val="0"/>
              </a:spcAft>
              <a:defRPr sz="2200">
                <a:solidFill>
                  <a:schemeClr val="tx1"/>
                </a:solidFill>
                <a:latin typeface="Arial" charset="0"/>
              </a:defRPr>
            </a:lvl4pPr>
            <a:lvl5pPr algn="l" rtl="0" eaLnBrk="1" fontAlgn="base" hangingPunct="1">
              <a:spcBef>
                <a:spcPct val="0"/>
              </a:spcBef>
              <a:spcAft>
                <a:spcPct val="0"/>
              </a:spcAft>
              <a:defRPr sz="2200">
                <a:solidFill>
                  <a:schemeClr val="tx1"/>
                </a:solidFill>
                <a:latin typeface="Arial" charset="0"/>
              </a:defRPr>
            </a:lvl5pPr>
            <a:lvl6pPr marL="457200" algn="l" rtl="0" eaLnBrk="1" fontAlgn="base" hangingPunct="1">
              <a:spcBef>
                <a:spcPct val="0"/>
              </a:spcBef>
              <a:spcAft>
                <a:spcPct val="0"/>
              </a:spcAft>
              <a:defRPr sz="2200">
                <a:solidFill>
                  <a:srgbClr val="8C6432"/>
                </a:solidFill>
                <a:latin typeface="Arial" charset="0"/>
              </a:defRPr>
            </a:lvl6pPr>
            <a:lvl7pPr marL="914400" algn="l" rtl="0" eaLnBrk="1" fontAlgn="base" hangingPunct="1">
              <a:spcBef>
                <a:spcPct val="0"/>
              </a:spcBef>
              <a:spcAft>
                <a:spcPct val="0"/>
              </a:spcAft>
              <a:defRPr sz="2200">
                <a:solidFill>
                  <a:srgbClr val="8C6432"/>
                </a:solidFill>
                <a:latin typeface="Arial" charset="0"/>
              </a:defRPr>
            </a:lvl7pPr>
            <a:lvl8pPr marL="1371600" algn="l" rtl="0" eaLnBrk="1" fontAlgn="base" hangingPunct="1">
              <a:spcBef>
                <a:spcPct val="0"/>
              </a:spcBef>
              <a:spcAft>
                <a:spcPct val="0"/>
              </a:spcAft>
              <a:defRPr sz="2200">
                <a:solidFill>
                  <a:srgbClr val="8C6432"/>
                </a:solidFill>
                <a:latin typeface="Arial" charset="0"/>
              </a:defRPr>
            </a:lvl8pPr>
            <a:lvl9pPr marL="1828800" algn="l" rtl="0" eaLnBrk="1" fontAlgn="base" hangingPunct="1">
              <a:spcBef>
                <a:spcPct val="0"/>
              </a:spcBef>
              <a:spcAft>
                <a:spcPct val="0"/>
              </a:spcAft>
              <a:defRPr sz="2200">
                <a:solidFill>
                  <a:srgbClr val="8C6432"/>
                </a:solidFill>
                <a:latin typeface="Arial" charset="0"/>
              </a:defRPr>
            </a:lvl9pPr>
          </a:lstStyle>
          <a:p>
            <a:pPr algn="ctr">
              <a:defRPr/>
            </a:pPr>
            <a:r>
              <a:rPr lang="en-US" sz="4000" b="1" kern="0" dirty="0">
                <a:solidFill>
                  <a:schemeClr val="accent6"/>
                </a:solidFill>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7575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3A172CD-023D-490E-A116-866D1654691E}"/>
              </a:ext>
            </a:extLst>
          </p:cNvPr>
          <p:cNvSpPr txBox="1">
            <a:spLocks/>
          </p:cNvSpPr>
          <p:nvPr/>
        </p:nvSpPr>
        <p:spPr bwMode="auto">
          <a:xfrm>
            <a:off x="633052" y="1955387"/>
            <a:ext cx="4674053" cy="1252084"/>
          </a:xfrm>
          <a:prstGeom prst="rect">
            <a:avLst/>
          </a:prstGeom>
          <a:noFill/>
          <a:ln w="9525">
            <a:noFill/>
            <a:miter lim="800000"/>
            <a:headEnd/>
            <a:tailEnd/>
          </a:ln>
        </p:spPr>
        <p:txBody>
          <a:bodyPr anchor="ctr"/>
          <a:lstStyle>
            <a:lvl1pPr algn="l" rtl="0" eaLnBrk="1" fontAlgn="base" hangingPunct="1">
              <a:spcBef>
                <a:spcPct val="0"/>
              </a:spcBef>
              <a:spcAft>
                <a:spcPct val="0"/>
              </a:spcAft>
              <a:defRPr sz="2200">
                <a:solidFill>
                  <a:schemeClr val="tx1"/>
                </a:solidFill>
                <a:latin typeface="+mj-lt"/>
                <a:ea typeface="+mj-ea"/>
                <a:cs typeface="+mj-cs"/>
              </a:defRPr>
            </a:lvl1pPr>
            <a:lvl2pPr algn="l" rtl="0" eaLnBrk="1" fontAlgn="base" hangingPunct="1">
              <a:spcBef>
                <a:spcPct val="0"/>
              </a:spcBef>
              <a:spcAft>
                <a:spcPct val="0"/>
              </a:spcAft>
              <a:defRPr sz="2200">
                <a:solidFill>
                  <a:schemeClr val="tx1"/>
                </a:solidFill>
                <a:latin typeface="Arial" charset="0"/>
              </a:defRPr>
            </a:lvl2pPr>
            <a:lvl3pPr algn="l" rtl="0" eaLnBrk="1" fontAlgn="base" hangingPunct="1">
              <a:spcBef>
                <a:spcPct val="0"/>
              </a:spcBef>
              <a:spcAft>
                <a:spcPct val="0"/>
              </a:spcAft>
              <a:defRPr sz="2200">
                <a:solidFill>
                  <a:schemeClr val="tx1"/>
                </a:solidFill>
                <a:latin typeface="Arial" charset="0"/>
              </a:defRPr>
            </a:lvl3pPr>
            <a:lvl4pPr algn="l" rtl="0" eaLnBrk="1" fontAlgn="base" hangingPunct="1">
              <a:spcBef>
                <a:spcPct val="0"/>
              </a:spcBef>
              <a:spcAft>
                <a:spcPct val="0"/>
              </a:spcAft>
              <a:defRPr sz="2200">
                <a:solidFill>
                  <a:schemeClr val="tx1"/>
                </a:solidFill>
                <a:latin typeface="Arial" charset="0"/>
              </a:defRPr>
            </a:lvl4pPr>
            <a:lvl5pPr algn="l" rtl="0" eaLnBrk="1" fontAlgn="base" hangingPunct="1">
              <a:spcBef>
                <a:spcPct val="0"/>
              </a:spcBef>
              <a:spcAft>
                <a:spcPct val="0"/>
              </a:spcAft>
              <a:defRPr sz="2200">
                <a:solidFill>
                  <a:schemeClr val="tx1"/>
                </a:solidFill>
                <a:latin typeface="Arial" charset="0"/>
              </a:defRPr>
            </a:lvl5pPr>
            <a:lvl6pPr marL="457200" algn="l" rtl="0" eaLnBrk="1" fontAlgn="base" hangingPunct="1">
              <a:spcBef>
                <a:spcPct val="0"/>
              </a:spcBef>
              <a:spcAft>
                <a:spcPct val="0"/>
              </a:spcAft>
              <a:defRPr sz="2200">
                <a:solidFill>
                  <a:srgbClr val="8C6432"/>
                </a:solidFill>
                <a:latin typeface="Arial" charset="0"/>
              </a:defRPr>
            </a:lvl6pPr>
            <a:lvl7pPr marL="914400" algn="l" rtl="0" eaLnBrk="1" fontAlgn="base" hangingPunct="1">
              <a:spcBef>
                <a:spcPct val="0"/>
              </a:spcBef>
              <a:spcAft>
                <a:spcPct val="0"/>
              </a:spcAft>
              <a:defRPr sz="2200">
                <a:solidFill>
                  <a:srgbClr val="8C6432"/>
                </a:solidFill>
                <a:latin typeface="Arial" charset="0"/>
              </a:defRPr>
            </a:lvl7pPr>
            <a:lvl8pPr marL="1371600" algn="l" rtl="0" eaLnBrk="1" fontAlgn="base" hangingPunct="1">
              <a:spcBef>
                <a:spcPct val="0"/>
              </a:spcBef>
              <a:spcAft>
                <a:spcPct val="0"/>
              </a:spcAft>
              <a:defRPr sz="2200">
                <a:solidFill>
                  <a:srgbClr val="8C6432"/>
                </a:solidFill>
                <a:latin typeface="Arial" charset="0"/>
              </a:defRPr>
            </a:lvl8pPr>
            <a:lvl9pPr marL="1828800" algn="l" rtl="0" eaLnBrk="1" fontAlgn="base" hangingPunct="1">
              <a:spcBef>
                <a:spcPct val="0"/>
              </a:spcBef>
              <a:spcAft>
                <a:spcPct val="0"/>
              </a:spcAft>
              <a:defRPr sz="2200">
                <a:solidFill>
                  <a:srgbClr val="8C6432"/>
                </a:solidFill>
                <a:latin typeface="Arial" charset="0"/>
              </a:defRPr>
            </a:lvl9pPr>
          </a:lstStyle>
          <a:p>
            <a:pPr>
              <a:defRPr/>
            </a:pPr>
            <a:r>
              <a:rPr lang="en-US" b="1" kern="0" dirty="0">
                <a:solidFill>
                  <a:schemeClr val="accent1"/>
                </a:solidFill>
                <a:latin typeface="Verdana" panose="020B0604030504040204" pitchFamily="34" charset="0"/>
                <a:ea typeface="Verdana" panose="020B0604030504040204" pitchFamily="34" charset="0"/>
                <a:cs typeface="Verdana" panose="020B0604030504040204" pitchFamily="34" charset="0"/>
              </a:rPr>
              <a:t>4</a:t>
            </a:r>
            <a:r>
              <a:rPr lang="en-US" b="1" kern="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core components in Old Practice</a:t>
            </a:r>
            <a:endParaRPr lang="en-US" kern="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defRPr/>
            </a:pPr>
            <a:r>
              <a:rPr lang="en-US" altLang="zh-HK" sz="1400" kern="0" dirty="0">
                <a:latin typeface="Verdana" panose="020B0604030504040204" pitchFamily="34" charset="0"/>
                <a:ea typeface="Verdana" panose="020B0604030504040204" pitchFamily="34" charset="0"/>
                <a:cs typeface="Verdana" panose="020B0604030504040204" pitchFamily="34" charset="0"/>
              </a:rPr>
              <a:t>A </a:t>
            </a:r>
            <a:r>
              <a:rPr lang="en-US" altLang="zh-HK" sz="1400" kern="0" dirty="0">
                <a:solidFill>
                  <a:srgbClr val="EE0000"/>
                </a:solidFill>
                <a:latin typeface="Verdana" panose="020B0604030504040204" pitchFamily="34" charset="0"/>
                <a:ea typeface="Verdana" panose="020B0604030504040204" pitchFamily="34" charset="0"/>
                <a:cs typeface="Verdana" panose="020B0604030504040204" pitchFamily="34" charset="0"/>
              </a:rPr>
              <a:t>Credential</a:t>
            </a:r>
            <a:r>
              <a:rPr lang="en-US" altLang="zh-HK" sz="1400" kern="0" dirty="0">
                <a:latin typeface="Verdana" panose="020B0604030504040204" pitchFamily="34" charset="0"/>
                <a:ea typeface="Verdana" panose="020B0604030504040204" pitchFamily="34" charset="0"/>
                <a:cs typeface="Verdana" panose="020B0604030504040204" pitchFamily="34" charset="0"/>
              </a:rPr>
              <a:t> in Physical Cards, Virtual Card in </a:t>
            </a:r>
            <a:r>
              <a:rPr lang="en-US" altLang="zh-HK" sz="1400" kern="0" dirty="0" err="1">
                <a:latin typeface="Verdana" panose="020B0604030504040204" pitchFamily="34" charset="0"/>
                <a:ea typeface="Verdana" panose="020B0604030504040204" pitchFamily="34" charset="0"/>
                <a:cs typeface="Verdana" panose="020B0604030504040204" pitchFamily="34" charset="0"/>
              </a:rPr>
              <a:t>BlueTooth</a:t>
            </a:r>
            <a:r>
              <a:rPr lang="en-US" altLang="zh-HK" sz="1400" kern="0" dirty="0">
                <a:latin typeface="Verdana" panose="020B0604030504040204" pitchFamily="34" charset="0"/>
                <a:ea typeface="Verdana" panose="020B0604030504040204" pitchFamily="34" charset="0"/>
                <a:cs typeface="Verdana" panose="020B0604030504040204" pitchFamily="34" charset="0"/>
              </a:rPr>
              <a:t>, Fixed QR Code or Biometrics, being represented by a Unique Card ID Number (UID); </a:t>
            </a:r>
          </a:p>
          <a:p>
            <a:pPr marL="342900" indent="-342900">
              <a:buFont typeface="+mj-lt"/>
              <a:buAutoNum type="arabicPeriod"/>
              <a:defRPr/>
            </a:pPr>
            <a:r>
              <a:rPr lang="en-US" altLang="zh-HK" sz="1400" kern="0" dirty="0">
                <a:latin typeface="Verdana" panose="020B0604030504040204" pitchFamily="34" charset="0"/>
                <a:ea typeface="Verdana" panose="020B0604030504040204" pitchFamily="34" charset="0"/>
                <a:cs typeface="Verdana" panose="020B0604030504040204" pitchFamily="34" charset="0"/>
              </a:rPr>
              <a:t>A </a:t>
            </a:r>
            <a:r>
              <a:rPr lang="en-US" altLang="zh-HK" sz="1400" kern="0" dirty="0">
                <a:solidFill>
                  <a:srgbClr val="EE0000"/>
                </a:solidFill>
                <a:latin typeface="Verdana" panose="020B0604030504040204" pitchFamily="34" charset="0"/>
                <a:ea typeface="Verdana" panose="020B0604030504040204" pitchFamily="34" charset="0"/>
                <a:cs typeface="Verdana" panose="020B0604030504040204" pitchFamily="34" charset="0"/>
              </a:rPr>
              <a:t>reader</a:t>
            </a:r>
            <a:r>
              <a:rPr lang="en-US" altLang="zh-HK" sz="1400" kern="0" dirty="0">
                <a:latin typeface="Verdana" panose="020B0604030504040204" pitchFamily="34" charset="0"/>
                <a:ea typeface="Verdana" panose="020B0604030504040204" pitchFamily="34" charset="0"/>
                <a:cs typeface="Verdana" panose="020B0604030504040204" pitchFamily="34" charset="0"/>
              </a:rPr>
              <a:t> that decodes the credential (RFID, Facial, QR Code, etc.) </a:t>
            </a:r>
          </a:p>
          <a:p>
            <a:pPr marL="342900" indent="-342900">
              <a:buFont typeface="+mj-lt"/>
              <a:buAutoNum type="arabicPeriod"/>
              <a:defRPr/>
            </a:pPr>
            <a:r>
              <a:rPr lang="en-US" altLang="zh-HK" sz="1400" kern="0" dirty="0">
                <a:latin typeface="Verdana" panose="020B0604030504040204" pitchFamily="34" charset="0"/>
                <a:ea typeface="Verdana" panose="020B0604030504040204" pitchFamily="34" charset="0"/>
                <a:cs typeface="Verdana" panose="020B0604030504040204" pitchFamily="34" charset="0"/>
              </a:rPr>
              <a:t>A </a:t>
            </a:r>
            <a:r>
              <a:rPr lang="en-US" altLang="zh-HK" sz="1400" b="1" kern="0" dirty="0">
                <a:solidFill>
                  <a:srgbClr val="E0B516"/>
                </a:solidFill>
                <a:latin typeface="Verdana" panose="020B0604030504040204" pitchFamily="34" charset="0"/>
                <a:ea typeface="Verdana" panose="020B0604030504040204" pitchFamily="34" charset="0"/>
                <a:cs typeface="Verdana" panose="020B0604030504040204" pitchFamily="34" charset="0"/>
              </a:rPr>
              <a:t>door controller unit</a:t>
            </a:r>
          </a:p>
          <a:p>
            <a:pPr marL="342900" indent="-342900">
              <a:buFont typeface="+mj-lt"/>
              <a:buAutoNum type="arabicPeriod"/>
              <a:defRPr/>
            </a:pPr>
            <a:r>
              <a:rPr lang="en-US" altLang="zh-HK" sz="1400" kern="0" dirty="0">
                <a:latin typeface="Verdana" panose="020B0604030504040204" pitchFamily="34" charset="0"/>
                <a:ea typeface="Verdana" panose="020B0604030504040204" pitchFamily="34" charset="0"/>
                <a:cs typeface="Verdana" panose="020B0604030504040204" pitchFamily="34" charset="0"/>
              </a:rPr>
              <a:t>An access control </a:t>
            </a:r>
            <a:r>
              <a:rPr lang="en-US" altLang="zh-HK" sz="1400" kern="0" dirty="0">
                <a:solidFill>
                  <a:srgbClr val="EE0000"/>
                </a:solidFill>
                <a:latin typeface="Verdana" panose="020B0604030504040204" pitchFamily="34" charset="0"/>
                <a:ea typeface="Verdana" panose="020B0604030504040204" pitchFamily="34" charset="0"/>
                <a:cs typeface="Verdana" panose="020B0604030504040204" pitchFamily="34" charset="0"/>
              </a:rPr>
              <a:t>software installed locally in a PC </a:t>
            </a:r>
            <a:br>
              <a:rPr lang="en-US" sz="1400" kern="0" dirty="0">
                <a:latin typeface="Verdana" panose="020B0604030504040204" pitchFamily="34" charset="0"/>
                <a:ea typeface="Verdana" panose="020B0604030504040204" pitchFamily="34" charset="0"/>
                <a:cs typeface="Verdana" panose="020B0604030504040204" pitchFamily="34" charset="0"/>
              </a:rPr>
            </a:br>
            <a:endParaRPr lang="en-US" sz="1400" kern="0" dirty="0">
              <a:latin typeface="Verdana" panose="020B0604030504040204" pitchFamily="34" charset="0"/>
              <a:ea typeface="Verdana" panose="020B0604030504040204" pitchFamily="34" charset="0"/>
              <a:cs typeface="Verdana" panose="020B0604030504040204" pitchFamily="34" charset="0"/>
            </a:endParaRPr>
          </a:p>
          <a:p>
            <a:pPr>
              <a:defRPr/>
            </a:pPr>
            <a:endParaRPr lang="en-US" sz="1400" kern="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Diagram&#10;&#10;Description automatically generated">
            <a:extLst>
              <a:ext uri="{FF2B5EF4-FFF2-40B4-BE49-F238E27FC236}">
                <a16:creationId xmlns:a16="http://schemas.microsoft.com/office/drawing/2014/main" id="{82681B4A-2F7B-28A2-FC10-3F31F3E9D3F0}"/>
              </a:ext>
            </a:extLst>
          </p:cNvPr>
          <p:cNvPicPr>
            <a:picLocks noChangeAspect="1"/>
          </p:cNvPicPr>
          <p:nvPr/>
        </p:nvPicPr>
        <p:blipFill>
          <a:blip r:embed="rId2"/>
          <a:stretch>
            <a:fillRect/>
          </a:stretch>
        </p:blipFill>
        <p:spPr>
          <a:xfrm>
            <a:off x="5706030" y="1114601"/>
            <a:ext cx="5972909" cy="4742340"/>
          </a:xfrm>
          <a:prstGeom prst="rect">
            <a:avLst/>
          </a:prstGeom>
        </p:spPr>
      </p:pic>
      <p:sp>
        <p:nvSpPr>
          <p:cNvPr id="24" name="TextBox 23">
            <a:extLst>
              <a:ext uri="{FF2B5EF4-FFF2-40B4-BE49-F238E27FC236}">
                <a16:creationId xmlns:a16="http://schemas.microsoft.com/office/drawing/2014/main" id="{CE8D0719-1051-B168-2134-1EA5E654A7AB}"/>
              </a:ext>
            </a:extLst>
          </p:cNvPr>
          <p:cNvSpPr txBox="1"/>
          <p:nvPr/>
        </p:nvSpPr>
        <p:spPr>
          <a:xfrm>
            <a:off x="633052" y="3724299"/>
            <a:ext cx="4888753" cy="2554545"/>
          </a:xfrm>
          <a:prstGeom prst="rect">
            <a:avLst/>
          </a:prstGeom>
          <a:noFill/>
        </p:spPr>
        <p:txBody>
          <a:bodyPr wrap="square" rtlCol="0">
            <a:spAutoFit/>
          </a:bodyPr>
          <a:lstStyle/>
          <a:p>
            <a:r>
              <a:rPr lang="en-US" altLang="zh-HK" sz="2200" b="1" kern="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vs </a:t>
            </a:r>
          </a:p>
          <a:p>
            <a:endParaRPr lang="en-US" altLang="zh-HK" sz="1000" b="1" kern="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altLang="zh-HK" sz="2200" b="1" kern="0" dirty="0">
                <a:solidFill>
                  <a:schemeClr val="accent1"/>
                </a:solidFill>
                <a:latin typeface="Verdana" panose="020B0604030504040204" pitchFamily="34" charset="0"/>
                <a:ea typeface="Verdana" panose="020B0604030504040204" pitchFamily="34" charset="0"/>
                <a:cs typeface="Verdana" panose="020B0604030504040204" pitchFamily="34" charset="0"/>
              </a:rPr>
              <a:t>3</a:t>
            </a:r>
            <a:r>
              <a:rPr lang="en-US" altLang="zh-HK" sz="2200" b="1" kern="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in </a:t>
            </a:r>
            <a:r>
              <a:rPr lang="en-US" altLang="zh-HK" sz="2200" b="1" kern="0" dirty="0" err="1">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idLInk</a:t>
            </a:r>
            <a:r>
              <a:rPr lang="en-US" altLang="zh-HK" sz="2200" b="1" kern="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New Cloud Access Control System (ACS)</a:t>
            </a:r>
          </a:p>
          <a:p>
            <a:pPr marL="342900" lvl="0" indent="-342900">
              <a:buFont typeface="+mj-lt"/>
              <a:buAutoNum type="arabicPeriod"/>
              <a:defRPr/>
            </a:pPr>
            <a:r>
              <a:rPr lang="en-US" altLang="zh-HK"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Non-UID Mobile </a:t>
            </a:r>
            <a:r>
              <a:rPr lang="en-US" altLang="zh-HK" sz="1400" kern="0" dirty="0">
                <a:solidFill>
                  <a:srgbClr val="EE0000"/>
                </a:solidFill>
                <a:latin typeface="Verdana" panose="020B0604030504040204" pitchFamily="34" charset="0"/>
                <a:ea typeface="Verdana" panose="020B0604030504040204" pitchFamily="34" charset="0"/>
                <a:cs typeface="Verdana" panose="020B0604030504040204" pitchFamily="34" charset="0"/>
              </a:rPr>
              <a:t>Credential</a:t>
            </a:r>
            <a:r>
              <a:rPr lang="en-US" altLang="zh-HK"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 in Dynamic QR Code changing once every 5 seconds to combat ID copying; </a:t>
            </a:r>
          </a:p>
          <a:p>
            <a:pPr marL="342900" lvl="0" indent="-342900">
              <a:buFont typeface="+mj-lt"/>
              <a:buAutoNum type="arabicPeriod"/>
              <a:defRPr/>
            </a:pPr>
            <a:r>
              <a:rPr lang="en-US" altLang="zh-HK"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A special </a:t>
            </a:r>
            <a:r>
              <a:rPr lang="en-US" altLang="zh-HK" sz="1400" kern="0" dirty="0">
                <a:solidFill>
                  <a:srgbClr val="EE0000"/>
                </a:solidFill>
                <a:latin typeface="Verdana" panose="020B0604030504040204" pitchFamily="34" charset="0"/>
                <a:ea typeface="Verdana" panose="020B0604030504040204" pitchFamily="34" charset="0"/>
                <a:cs typeface="Verdana" panose="020B0604030504040204" pitchFamily="34" charset="0"/>
              </a:rPr>
              <a:t>reader</a:t>
            </a:r>
            <a:r>
              <a:rPr lang="en-US" altLang="zh-HK"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 with dry relay output</a:t>
            </a:r>
          </a:p>
          <a:p>
            <a:pPr marL="342900" lvl="0" indent="-342900">
              <a:buFont typeface="+mj-lt"/>
              <a:buAutoNum type="arabicPeriod"/>
              <a:defRPr/>
            </a:pPr>
            <a:r>
              <a:rPr lang="en-US" altLang="zh-HK"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A </a:t>
            </a:r>
            <a:r>
              <a:rPr lang="en-US" altLang="zh-HK" sz="1400" kern="0" dirty="0">
                <a:solidFill>
                  <a:srgbClr val="FF0000"/>
                </a:solidFill>
                <a:latin typeface="Verdana" panose="020B0604030504040204" pitchFamily="34" charset="0"/>
                <a:ea typeface="Verdana" panose="020B0604030504040204" pitchFamily="34" charset="0"/>
                <a:cs typeface="Verdana" panose="020B0604030504040204" pitchFamily="34" charset="0"/>
              </a:rPr>
              <a:t>cloud platform acting as a virtual controller </a:t>
            </a:r>
            <a:r>
              <a:rPr lang="en-US" altLang="zh-HK"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to authenticate registered users for door access</a:t>
            </a:r>
            <a:endParaRPr lang="zh-HK" altLang="en-US" sz="2200" dirty="0"/>
          </a:p>
        </p:txBody>
      </p:sp>
      <p:sp>
        <p:nvSpPr>
          <p:cNvPr id="108" name="Title 1">
            <a:extLst>
              <a:ext uri="{FF2B5EF4-FFF2-40B4-BE49-F238E27FC236}">
                <a16:creationId xmlns:a16="http://schemas.microsoft.com/office/drawing/2014/main" id="{D183ED67-E1F7-247E-14FB-7073D4AA136F}"/>
              </a:ext>
            </a:extLst>
          </p:cNvPr>
          <p:cNvSpPr txBox="1">
            <a:spLocks/>
          </p:cNvSpPr>
          <p:nvPr/>
        </p:nvSpPr>
        <p:spPr>
          <a:xfrm>
            <a:off x="-78487" y="-40334"/>
            <a:ext cx="12192000" cy="792088"/>
          </a:xfrm>
          <a:prstGeom prst="rect">
            <a:avLst/>
          </a:prstGeom>
        </p:spPr>
        <p:txBody>
          <a:bodyPr>
            <a:noAutofit/>
          </a:bodyPr>
          <a:lstStyle>
            <a:lvl1pPr algn="r" defTabSz="914400" rtl="0" eaLnBrk="1" latinLnBrk="0" hangingPunct="1">
              <a:lnSpc>
                <a:spcPct val="85000"/>
              </a:lnSpc>
              <a:spcBef>
                <a:spcPct val="0"/>
              </a:spcBef>
              <a:buNone/>
              <a:defRPr sz="4000" kern="1200" spc="-5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br>
              <a:rPr lang="en-US" altLang="zh-HK" sz="3600" dirty="0"/>
            </a:br>
            <a:r>
              <a:rPr lang="en-US" altLang="zh-HK" sz="3600" dirty="0"/>
              <a:t> </a:t>
            </a:r>
            <a:r>
              <a:rPr lang="en-US" altLang="zh-HK" sz="3600" dirty="0">
                <a:solidFill>
                  <a:schemeClr val="accent6"/>
                </a:solidFill>
              </a:rPr>
              <a:t>Move from Old Practice &amp; Create New Simple ACS</a:t>
            </a:r>
            <a:endParaRPr lang="zh-HK" altLang="en-US" sz="3600" dirty="0">
              <a:solidFill>
                <a:schemeClr val="accent6"/>
              </a:solidFill>
            </a:endParaRPr>
          </a:p>
        </p:txBody>
      </p:sp>
    </p:spTree>
    <p:extLst>
      <p:ext uri="{BB962C8B-B14F-4D97-AF65-F5344CB8AC3E}">
        <p14:creationId xmlns:p14="http://schemas.microsoft.com/office/powerpoint/2010/main" val="329241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668" y="1353408"/>
            <a:ext cx="10604664" cy="680556"/>
          </a:xfrm>
        </p:spPr>
        <p:txBody>
          <a:bodyPr>
            <a:noAutofit/>
          </a:bodyPr>
          <a:lstStyle/>
          <a:p>
            <a:pPr marL="0" indent="0" algn="just">
              <a:buNone/>
            </a:pPr>
            <a:r>
              <a:rPr lang="en-US" altLang="zh-HK" sz="2400" b="1" dirty="0">
                <a:solidFill>
                  <a:schemeClr val="bg2">
                    <a:lumMod val="50000"/>
                  </a:schemeClr>
                </a:solidFill>
              </a:rPr>
              <a:t>Seamless UX Into the Digital Connected World</a:t>
            </a:r>
            <a:endParaRPr lang="en-US" altLang="zh-HK" sz="2000" dirty="0">
              <a:solidFill>
                <a:schemeClr val="bg2">
                  <a:lumMod val="50000"/>
                </a:schemeClr>
              </a:solidFill>
            </a:endParaRPr>
          </a:p>
        </p:txBody>
      </p:sp>
      <p:sp>
        <p:nvSpPr>
          <p:cNvPr id="7" name="Title 1">
            <a:extLst>
              <a:ext uri="{FF2B5EF4-FFF2-40B4-BE49-F238E27FC236}">
                <a16:creationId xmlns:a16="http://schemas.microsoft.com/office/drawing/2014/main" id="{948C2185-C8E2-4374-97CF-D1AB6DE0679F}"/>
              </a:ext>
            </a:extLst>
          </p:cNvPr>
          <p:cNvSpPr>
            <a:spLocks noGrp="1"/>
          </p:cNvSpPr>
          <p:nvPr>
            <p:ph type="title"/>
          </p:nvPr>
        </p:nvSpPr>
        <p:spPr>
          <a:xfrm>
            <a:off x="448989" y="289441"/>
            <a:ext cx="11069081" cy="792088"/>
          </a:xfrm>
        </p:spPr>
        <p:txBody>
          <a:bodyPr>
            <a:normAutofit fontScale="90000"/>
          </a:bodyPr>
          <a:lstStyle/>
          <a:p>
            <a:pPr algn="ctr"/>
            <a:br>
              <a:rPr lang="en-US" altLang="zh-HK" dirty="0"/>
            </a:br>
            <a:r>
              <a:rPr lang="en-US" altLang="zh-HK" dirty="0"/>
              <a:t>VRCN Vision</a:t>
            </a:r>
            <a:endParaRPr lang="zh-HK" altLang="en-US" sz="2700" dirty="0"/>
          </a:p>
        </p:txBody>
      </p:sp>
      <p:pic>
        <p:nvPicPr>
          <p:cNvPr id="4" name="Picture 3" descr="Diagram, engineering drawing&#10;&#10;Description automatically generated">
            <a:extLst>
              <a:ext uri="{FF2B5EF4-FFF2-40B4-BE49-F238E27FC236}">
                <a16:creationId xmlns:a16="http://schemas.microsoft.com/office/drawing/2014/main" id="{71315408-AB88-2254-6D22-ACA943DBA424}"/>
              </a:ext>
            </a:extLst>
          </p:cNvPr>
          <p:cNvPicPr>
            <a:picLocks noChangeAspect="1"/>
          </p:cNvPicPr>
          <p:nvPr/>
        </p:nvPicPr>
        <p:blipFill>
          <a:blip r:embed="rId3"/>
          <a:stretch>
            <a:fillRect/>
          </a:stretch>
        </p:blipFill>
        <p:spPr>
          <a:xfrm>
            <a:off x="8339704" y="2999712"/>
            <a:ext cx="3457575" cy="3171825"/>
          </a:xfrm>
          <a:prstGeom prst="rect">
            <a:avLst/>
          </a:prstGeom>
        </p:spPr>
      </p:pic>
      <p:sp>
        <p:nvSpPr>
          <p:cNvPr id="5" name="TextBox 4">
            <a:extLst>
              <a:ext uri="{FF2B5EF4-FFF2-40B4-BE49-F238E27FC236}">
                <a16:creationId xmlns:a16="http://schemas.microsoft.com/office/drawing/2014/main" id="{ADF43B40-11A9-08A0-7C66-0BB63A9FBE01}"/>
              </a:ext>
            </a:extLst>
          </p:cNvPr>
          <p:cNvSpPr txBox="1"/>
          <p:nvPr/>
        </p:nvSpPr>
        <p:spPr>
          <a:xfrm>
            <a:off x="733375" y="1904049"/>
            <a:ext cx="10664957" cy="707886"/>
          </a:xfrm>
          <a:prstGeom prst="rect">
            <a:avLst/>
          </a:prstGeom>
          <a:noFill/>
        </p:spPr>
        <p:txBody>
          <a:bodyPr wrap="square" rtlCol="0">
            <a:spAutoFit/>
          </a:bodyPr>
          <a:lstStyle/>
          <a:p>
            <a:pPr marL="514350" indent="-514350">
              <a:buAutoNum type="arabicPeriod"/>
            </a:pPr>
            <a:r>
              <a:rPr lang="en-US" altLang="zh-HK" sz="2400" b="1" dirty="0">
                <a:solidFill>
                  <a:schemeClr val="accent2">
                    <a:lumMod val="60000"/>
                    <a:lumOff val="40000"/>
                  </a:schemeClr>
                </a:solidFill>
              </a:rPr>
              <a:t>Virtual Card Issuance to Mobile </a:t>
            </a:r>
            <a:r>
              <a:rPr lang="en-US" altLang="zh-HK" sz="2000" dirty="0">
                <a:solidFill>
                  <a:schemeClr val="bg2">
                    <a:lumMod val="75000"/>
                  </a:schemeClr>
                </a:solidFill>
              </a:rPr>
              <a:t>(Dynamic QR Code in Mobile App / Browser Based)</a:t>
            </a:r>
          </a:p>
          <a:p>
            <a:r>
              <a:rPr lang="en-US" altLang="zh-HK" sz="1600" dirty="0">
                <a:solidFill>
                  <a:schemeClr val="bg2">
                    <a:lumMod val="75000"/>
                  </a:schemeClr>
                </a:solidFill>
              </a:rPr>
              <a:t>            </a:t>
            </a:r>
            <a:r>
              <a:rPr lang="en-US" altLang="zh-HK" sz="1600" dirty="0">
                <a:solidFill>
                  <a:schemeClr val="bg2">
                    <a:lumMod val="75000"/>
                  </a:schemeClr>
                </a:solidFill>
                <a:hlinkClick r:id="rId4"/>
              </a:rPr>
              <a:t>https://youtu.be/594tQwhrFHM</a:t>
            </a:r>
            <a:r>
              <a:rPr lang="en-US" altLang="zh-HK" sz="1600" dirty="0">
                <a:solidFill>
                  <a:schemeClr val="bg2">
                    <a:lumMod val="75000"/>
                  </a:schemeClr>
                </a:solidFill>
              </a:rPr>
              <a:t> </a:t>
            </a:r>
            <a:endParaRPr lang="zh-HK" altLang="en-US" sz="1600" dirty="0">
              <a:solidFill>
                <a:schemeClr val="bg2">
                  <a:lumMod val="75000"/>
                </a:schemeClr>
              </a:solidFill>
            </a:endParaRPr>
          </a:p>
        </p:txBody>
      </p:sp>
      <p:sp>
        <p:nvSpPr>
          <p:cNvPr id="8" name="TextBox 7">
            <a:extLst>
              <a:ext uri="{FF2B5EF4-FFF2-40B4-BE49-F238E27FC236}">
                <a16:creationId xmlns:a16="http://schemas.microsoft.com/office/drawing/2014/main" id="{BE39AF3F-1B7F-8F69-C6A1-CD51D2B721A4}"/>
              </a:ext>
            </a:extLst>
          </p:cNvPr>
          <p:cNvSpPr txBox="1"/>
          <p:nvPr/>
        </p:nvSpPr>
        <p:spPr>
          <a:xfrm>
            <a:off x="2138111" y="4894757"/>
            <a:ext cx="6218121" cy="1261884"/>
          </a:xfrm>
          <a:prstGeom prst="rect">
            <a:avLst/>
          </a:prstGeom>
          <a:noFill/>
        </p:spPr>
        <p:txBody>
          <a:bodyPr wrap="square" rtlCol="0">
            <a:spAutoFit/>
          </a:bodyPr>
          <a:lstStyle/>
          <a:p>
            <a:r>
              <a:rPr lang="en-US" altLang="zh-HK" sz="2800" b="1" dirty="0">
                <a:solidFill>
                  <a:schemeClr val="accent2">
                    <a:lumMod val="60000"/>
                    <a:lumOff val="40000"/>
                  </a:schemeClr>
                </a:solidFill>
              </a:rPr>
              <a:t>4. </a:t>
            </a:r>
            <a:r>
              <a:rPr lang="en-US" altLang="zh-HK" sz="2400" b="1" dirty="0">
                <a:solidFill>
                  <a:schemeClr val="accent2">
                    <a:lumMod val="60000"/>
                    <a:lumOff val="40000"/>
                  </a:schemeClr>
                </a:solidFill>
              </a:rPr>
              <a:t>Automatic Access Accreditation of </a:t>
            </a:r>
          </a:p>
          <a:p>
            <a:r>
              <a:rPr lang="en-US" altLang="zh-HK" sz="2400" b="1" dirty="0">
                <a:solidFill>
                  <a:schemeClr val="accent2">
                    <a:lumMod val="60000"/>
                    <a:lumOff val="40000"/>
                  </a:schemeClr>
                </a:solidFill>
              </a:rPr>
              <a:t>     Users and Engage Them into Further </a:t>
            </a:r>
          </a:p>
          <a:p>
            <a:r>
              <a:rPr lang="en-US" altLang="zh-HK" sz="2400" b="1" dirty="0">
                <a:solidFill>
                  <a:schemeClr val="accent2">
                    <a:lumMod val="60000"/>
                    <a:lumOff val="40000"/>
                  </a:schemeClr>
                </a:solidFill>
              </a:rPr>
              <a:t>      IoT / Smart City Applications</a:t>
            </a:r>
            <a:endParaRPr lang="zh-HK" altLang="en-US" sz="2400" b="1" dirty="0">
              <a:solidFill>
                <a:schemeClr val="accent2">
                  <a:lumMod val="60000"/>
                  <a:lumOff val="40000"/>
                </a:schemeClr>
              </a:solidFill>
            </a:endParaRPr>
          </a:p>
        </p:txBody>
      </p:sp>
      <p:sp>
        <p:nvSpPr>
          <p:cNvPr id="9" name="TextBox 8">
            <a:extLst>
              <a:ext uri="{FF2B5EF4-FFF2-40B4-BE49-F238E27FC236}">
                <a16:creationId xmlns:a16="http://schemas.microsoft.com/office/drawing/2014/main" id="{54658786-CE44-A088-8E1E-53C3FA5B2D7F}"/>
              </a:ext>
            </a:extLst>
          </p:cNvPr>
          <p:cNvSpPr txBox="1"/>
          <p:nvPr/>
        </p:nvSpPr>
        <p:spPr>
          <a:xfrm>
            <a:off x="1179957" y="2687693"/>
            <a:ext cx="9832086" cy="1077218"/>
          </a:xfrm>
          <a:prstGeom prst="rect">
            <a:avLst/>
          </a:prstGeom>
          <a:noFill/>
        </p:spPr>
        <p:txBody>
          <a:bodyPr wrap="square" rtlCol="0">
            <a:spAutoFit/>
          </a:bodyPr>
          <a:lstStyle/>
          <a:p>
            <a:r>
              <a:rPr lang="en-US" altLang="zh-HK" sz="2800" b="1" dirty="0">
                <a:solidFill>
                  <a:schemeClr val="accent2">
                    <a:lumMod val="60000"/>
                    <a:lumOff val="40000"/>
                  </a:schemeClr>
                </a:solidFill>
              </a:rPr>
              <a:t>2. </a:t>
            </a:r>
            <a:r>
              <a:rPr lang="en-US" altLang="zh-HK" sz="2400" b="1" dirty="0">
                <a:solidFill>
                  <a:schemeClr val="accent2">
                    <a:lumMod val="60000"/>
                    <a:lumOff val="40000"/>
                  </a:schemeClr>
                </a:solidFill>
              </a:rPr>
              <a:t>Cloud Identity Authentication </a:t>
            </a:r>
            <a:r>
              <a:rPr lang="en-US" altLang="zh-HK" sz="2000" dirty="0">
                <a:solidFill>
                  <a:schemeClr val="bg2">
                    <a:lumMod val="75000"/>
                  </a:schemeClr>
                </a:solidFill>
              </a:rPr>
              <a:t>(of Non-UID Based Mobile Credential)</a:t>
            </a:r>
          </a:p>
          <a:p>
            <a:r>
              <a:rPr lang="en-US" altLang="zh-HK" sz="1600" dirty="0">
                <a:solidFill>
                  <a:schemeClr val="bg2">
                    <a:lumMod val="75000"/>
                  </a:schemeClr>
                </a:solidFill>
              </a:rPr>
              <a:t>         </a:t>
            </a:r>
            <a:r>
              <a:rPr lang="en-US" altLang="zh-HK" sz="1600" dirty="0">
                <a:solidFill>
                  <a:schemeClr val="bg2">
                    <a:lumMod val="75000"/>
                  </a:schemeClr>
                </a:solidFill>
                <a:hlinkClick r:id="rId5"/>
              </a:rPr>
              <a:t>https://youtu.be/se7DO5Y5XPA</a:t>
            </a:r>
            <a:r>
              <a:rPr lang="en-US" altLang="zh-HK" sz="1600" dirty="0">
                <a:solidFill>
                  <a:schemeClr val="bg2">
                    <a:lumMod val="75000"/>
                  </a:schemeClr>
                </a:solidFill>
              </a:rPr>
              <a:t>  </a:t>
            </a:r>
          </a:p>
          <a:p>
            <a:endParaRPr lang="zh-HK" altLang="en-US" sz="2000" b="1" dirty="0">
              <a:solidFill>
                <a:schemeClr val="accent2">
                  <a:lumMod val="60000"/>
                  <a:lumOff val="40000"/>
                </a:schemeClr>
              </a:solidFill>
            </a:endParaRPr>
          </a:p>
        </p:txBody>
      </p:sp>
      <p:sp>
        <p:nvSpPr>
          <p:cNvPr id="10" name="TextBox 9">
            <a:extLst>
              <a:ext uri="{FF2B5EF4-FFF2-40B4-BE49-F238E27FC236}">
                <a16:creationId xmlns:a16="http://schemas.microsoft.com/office/drawing/2014/main" id="{143ED854-3AD5-A99D-13AD-3B72889D9705}"/>
              </a:ext>
            </a:extLst>
          </p:cNvPr>
          <p:cNvSpPr txBox="1"/>
          <p:nvPr/>
        </p:nvSpPr>
        <p:spPr>
          <a:xfrm>
            <a:off x="1561835" y="3545075"/>
            <a:ext cx="7193078" cy="1261884"/>
          </a:xfrm>
          <a:prstGeom prst="rect">
            <a:avLst/>
          </a:prstGeom>
          <a:noFill/>
        </p:spPr>
        <p:txBody>
          <a:bodyPr wrap="square" rtlCol="0">
            <a:spAutoFit/>
          </a:bodyPr>
          <a:lstStyle/>
          <a:p>
            <a:r>
              <a:rPr lang="en-US" altLang="zh-HK" sz="2800" b="1" dirty="0">
                <a:solidFill>
                  <a:schemeClr val="accent2">
                    <a:lumMod val="60000"/>
                    <a:lumOff val="40000"/>
                  </a:schemeClr>
                </a:solidFill>
              </a:rPr>
              <a:t>3. </a:t>
            </a:r>
            <a:r>
              <a:rPr lang="en-US" altLang="zh-HK" sz="2400" b="1" dirty="0">
                <a:solidFill>
                  <a:schemeClr val="accent2">
                    <a:lumMod val="60000"/>
                    <a:lumOff val="40000"/>
                  </a:schemeClr>
                </a:solidFill>
              </a:rPr>
              <a:t>Integrate with 3</a:t>
            </a:r>
            <a:r>
              <a:rPr lang="en-US" altLang="zh-HK" sz="2400" b="1" baseline="30000" dirty="0">
                <a:solidFill>
                  <a:schemeClr val="accent2">
                    <a:lumMod val="60000"/>
                    <a:lumOff val="40000"/>
                  </a:schemeClr>
                </a:solidFill>
              </a:rPr>
              <a:t>rd</a:t>
            </a:r>
            <a:r>
              <a:rPr lang="en-US" altLang="zh-HK" sz="2400" b="1" dirty="0">
                <a:solidFill>
                  <a:schemeClr val="accent2">
                    <a:lumMod val="60000"/>
                    <a:lumOff val="40000"/>
                  </a:schemeClr>
                </a:solidFill>
              </a:rPr>
              <a:t> Party Community App </a:t>
            </a:r>
          </a:p>
          <a:p>
            <a:r>
              <a:rPr lang="en-US" altLang="zh-HK" sz="2400" b="1" dirty="0">
                <a:solidFill>
                  <a:schemeClr val="accent2">
                    <a:lumMod val="60000"/>
                    <a:lumOff val="40000"/>
                  </a:schemeClr>
                </a:solidFill>
              </a:rPr>
              <a:t>     / e-Platform for a More Comprehensive</a:t>
            </a:r>
          </a:p>
          <a:p>
            <a:r>
              <a:rPr lang="en-US" altLang="zh-HK" sz="2400" b="1" dirty="0">
                <a:solidFill>
                  <a:schemeClr val="accent2">
                    <a:lumMod val="60000"/>
                    <a:lumOff val="40000"/>
                  </a:schemeClr>
                </a:solidFill>
              </a:rPr>
              <a:t>      One-stop Digital Solution </a:t>
            </a:r>
            <a:r>
              <a:rPr lang="en-US" altLang="zh-HK" sz="1600" u="sng" dirty="0">
                <a:solidFill>
                  <a:schemeClr val="bg2">
                    <a:lumMod val="75000"/>
                  </a:schemeClr>
                </a:solidFill>
                <a:hlinkClick r:id="rId6"/>
              </a:rPr>
              <a:t>https://youtu.be/ee28_vcaTIA</a:t>
            </a:r>
            <a:r>
              <a:rPr lang="en-US" altLang="zh-HK" sz="1600" u="sng" dirty="0">
                <a:solidFill>
                  <a:schemeClr val="bg2">
                    <a:lumMod val="75000"/>
                  </a:schemeClr>
                </a:solidFill>
              </a:rPr>
              <a:t> </a:t>
            </a:r>
            <a:endParaRPr lang="zh-HK" altLang="en-US" sz="2400" b="1" dirty="0">
              <a:solidFill>
                <a:schemeClr val="accent2">
                  <a:lumMod val="60000"/>
                  <a:lumOff val="40000"/>
                </a:schemeClr>
              </a:solidFill>
            </a:endParaRPr>
          </a:p>
        </p:txBody>
      </p:sp>
    </p:spTree>
    <p:extLst>
      <p:ext uri="{BB962C8B-B14F-4D97-AF65-F5344CB8AC3E}">
        <p14:creationId xmlns:p14="http://schemas.microsoft.com/office/powerpoint/2010/main" val="293581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8C2185-C8E2-4374-97CF-D1AB6DE0679F}"/>
              </a:ext>
            </a:extLst>
          </p:cNvPr>
          <p:cNvSpPr>
            <a:spLocks noGrp="1"/>
          </p:cNvSpPr>
          <p:nvPr>
            <p:ph type="title"/>
          </p:nvPr>
        </p:nvSpPr>
        <p:spPr>
          <a:xfrm>
            <a:off x="125506" y="240524"/>
            <a:ext cx="11940987" cy="792088"/>
          </a:xfrm>
        </p:spPr>
        <p:txBody>
          <a:bodyPr>
            <a:normAutofit fontScale="90000"/>
          </a:bodyPr>
          <a:lstStyle/>
          <a:p>
            <a:pPr algn="ctr"/>
            <a:br>
              <a:rPr lang="en-US" altLang="zh-HK" dirty="0"/>
            </a:br>
            <a:r>
              <a:rPr lang="en-US" altLang="zh-HK" dirty="0"/>
              <a:t>VRCN Patented ACS Solution</a:t>
            </a:r>
            <a:endParaRPr lang="zh-HK" altLang="en-US" sz="2700" dirty="0"/>
          </a:p>
        </p:txBody>
      </p:sp>
      <p:sp>
        <p:nvSpPr>
          <p:cNvPr id="4" name="Content Placeholder 2">
            <a:extLst>
              <a:ext uri="{FF2B5EF4-FFF2-40B4-BE49-F238E27FC236}">
                <a16:creationId xmlns:a16="http://schemas.microsoft.com/office/drawing/2014/main" id="{C545F0E1-659F-7F25-1747-93FFE111F64F}"/>
              </a:ext>
            </a:extLst>
          </p:cNvPr>
          <p:cNvSpPr>
            <a:spLocks noGrp="1"/>
          </p:cNvSpPr>
          <p:nvPr>
            <p:ph idx="1"/>
          </p:nvPr>
        </p:nvSpPr>
        <p:spPr>
          <a:xfrm>
            <a:off x="774053" y="1032612"/>
            <a:ext cx="10604664" cy="680556"/>
          </a:xfrm>
        </p:spPr>
        <p:txBody>
          <a:bodyPr>
            <a:noAutofit/>
          </a:bodyPr>
          <a:lstStyle/>
          <a:p>
            <a:pPr marL="0" indent="0" algn="just">
              <a:buNone/>
            </a:pPr>
            <a:r>
              <a:rPr lang="en-US" altLang="zh-HK" sz="1600" dirty="0">
                <a:solidFill>
                  <a:schemeClr val="bg2">
                    <a:lumMod val="50000"/>
                  </a:schemeClr>
                </a:solidFill>
              </a:rPr>
              <a:t>A web platform, named </a:t>
            </a:r>
            <a:r>
              <a:rPr lang="en-US" altLang="zh-HK" sz="1600" dirty="0" err="1">
                <a:solidFill>
                  <a:schemeClr val="bg2">
                    <a:lumMod val="50000"/>
                  </a:schemeClr>
                </a:solidFill>
              </a:rPr>
              <a:t>idLink</a:t>
            </a:r>
            <a:r>
              <a:rPr lang="en-US" altLang="zh-HK" sz="1600" dirty="0">
                <a:solidFill>
                  <a:schemeClr val="bg2">
                    <a:lumMod val="50000"/>
                  </a:schemeClr>
                </a:solidFill>
              </a:rPr>
              <a:t>, with virtual controller on cloud where paid users would get their own cloud administration portals to manage access control functions such as issuance of personalized virtual cards, configuration of readers, assign users door access rights, generating reports, etc. Video demos are available at </a:t>
            </a:r>
            <a:r>
              <a:rPr lang="en-US" altLang="zh-HK" sz="1600" b="1" dirty="0">
                <a:solidFill>
                  <a:schemeClr val="bg2">
                    <a:lumMod val="50000"/>
                  </a:schemeClr>
                </a:solidFill>
                <a:hlinkClick r:id="rId3"/>
              </a:rPr>
              <a:t>https://www.vrcnltd.com/cloud-access-control</a:t>
            </a:r>
            <a:r>
              <a:rPr lang="en-US" altLang="zh-HK" sz="1600" b="1" dirty="0">
                <a:solidFill>
                  <a:schemeClr val="bg2">
                    <a:lumMod val="50000"/>
                  </a:schemeClr>
                </a:solidFill>
              </a:rPr>
              <a:t> </a:t>
            </a:r>
          </a:p>
        </p:txBody>
      </p:sp>
      <p:sp>
        <p:nvSpPr>
          <p:cNvPr id="14" name="Rectangle: Rounded Corners 4">
            <a:extLst>
              <a:ext uri="{FF2B5EF4-FFF2-40B4-BE49-F238E27FC236}">
                <a16:creationId xmlns:a16="http://schemas.microsoft.com/office/drawing/2014/main" id="{488F6E37-24DE-F834-8E8F-DB4767ADE2A4}"/>
              </a:ext>
            </a:extLst>
          </p:cNvPr>
          <p:cNvSpPr txBox="1"/>
          <p:nvPr/>
        </p:nvSpPr>
        <p:spPr>
          <a:xfrm rot="16200000">
            <a:off x="3734737" y="2878392"/>
            <a:ext cx="2604801" cy="529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endParaRPr lang="zh-HK" altLang="en-US" sz="3000" kern="1200"/>
          </a:p>
        </p:txBody>
      </p:sp>
      <p:graphicFrame>
        <p:nvGraphicFramePr>
          <p:cNvPr id="21" name="Diagram 20">
            <a:extLst>
              <a:ext uri="{FF2B5EF4-FFF2-40B4-BE49-F238E27FC236}">
                <a16:creationId xmlns:a16="http://schemas.microsoft.com/office/drawing/2014/main" id="{724F6E3E-8A5D-D3B4-B6B7-3F2903AF4C9E}"/>
              </a:ext>
            </a:extLst>
          </p:cNvPr>
          <p:cNvGraphicFramePr/>
          <p:nvPr>
            <p:extLst>
              <p:ext uri="{D42A27DB-BD31-4B8C-83A1-F6EECF244321}">
                <p14:modId xmlns:p14="http://schemas.microsoft.com/office/powerpoint/2010/main" val="2382021704"/>
              </p:ext>
            </p:extLst>
          </p:nvPr>
        </p:nvGraphicFramePr>
        <p:xfrm>
          <a:off x="1476187" y="2193366"/>
          <a:ext cx="9371107" cy="4201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443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8C2185-C8E2-4374-97CF-D1AB6DE0679F}"/>
              </a:ext>
            </a:extLst>
          </p:cNvPr>
          <p:cNvSpPr>
            <a:spLocks noGrp="1"/>
          </p:cNvSpPr>
          <p:nvPr>
            <p:ph type="title"/>
          </p:nvPr>
        </p:nvSpPr>
        <p:spPr>
          <a:xfrm>
            <a:off x="60318" y="438853"/>
            <a:ext cx="11703297" cy="792088"/>
          </a:xfrm>
        </p:spPr>
        <p:txBody>
          <a:bodyPr>
            <a:normAutofit fontScale="90000"/>
          </a:bodyPr>
          <a:lstStyle/>
          <a:p>
            <a:pPr algn="ctr"/>
            <a:br>
              <a:rPr lang="en-US" altLang="zh-HK" dirty="0"/>
            </a:br>
            <a:r>
              <a:rPr lang="en-US" altLang="zh-HK" dirty="0"/>
              <a:t> How VRCN Overcome Pain Points in </a:t>
            </a:r>
            <a:br>
              <a:rPr lang="en-US" altLang="zh-HK" dirty="0"/>
            </a:br>
            <a:r>
              <a:rPr lang="en-US" altLang="zh-HK" dirty="0"/>
              <a:t>Conventional Access Control System (ACS)</a:t>
            </a:r>
            <a:endParaRPr lang="zh-HK" altLang="en-US" sz="2700" dirty="0"/>
          </a:p>
        </p:txBody>
      </p:sp>
      <p:graphicFrame>
        <p:nvGraphicFramePr>
          <p:cNvPr id="2" name="Table 1">
            <a:extLst>
              <a:ext uri="{FF2B5EF4-FFF2-40B4-BE49-F238E27FC236}">
                <a16:creationId xmlns:a16="http://schemas.microsoft.com/office/drawing/2014/main" id="{6F1FB1C0-D515-CDD3-B2B0-0F564B5273A4}"/>
              </a:ext>
            </a:extLst>
          </p:cNvPr>
          <p:cNvGraphicFramePr>
            <a:graphicFrameLocks noGrp="1"/>
          </p:cNvGraphicFramePr>
          <p:nvPr>
            <p:extLst>
              <p:ext uri="{D42A27DB-BD31-4B8C-83A1-F6EECF244321}">
                <p14:modId xmlns:p14="http://schemas.microsoft.com/office/powerpoint/2010/main" val="716309127"/>
              </p:ext>
            </p:extLst>
          </p:nvPr>
        </p:nvGraphicFramePr>
        <p:xfrm>
          <a:off x="582498" y="1230941"/>
          <a:ext cx="11240881" cy="5083114"/>
        </p:xfrm>
        <a:graphic>
          <a:graphicData uri="http://schemas.openxmlformats.org/drawingml/2006/table">
            <a:tbl>
              <a:tblPr>
                <a:tableStyleId>{5C22544A-7EE6-4342-B048-85BDC9FD1C3A}</a:tableStyleId>
              </a:tblPr>
              <a:tblGrid>
                <a:gridCol w="848369">
                  <a:extLst>
                    <a:ext uri="{9D8B030D-6E8A-4147-A177-3AD203B41FA5}">
                      <a16:colId xmlns:a16="http://schemas.microsoft.com/office/drawing/2014/main" val="2394798091"/>
                    </a:ext>
                  </a:extLst>
                </a:gridCol>
                <a:gridCol w="5019513">
                  <a:extLst>
                    <a:ext uri="{9D8B030D-6E8A-4147-A177-3AD203B41FA5}">
                      <a16:colId xmlns:a16="http://schemas.microsoft.com/office/drawing/2014/main" val="833721791"/>
                    </a:ext>
                  </a:extLst>
                </a:gridCol>
                <a:gridCol w="5372999">
                  <a:extLst>
                    <a:ext uri="{9D8B030D-6E8A-4147-A177-3AD203B41FA5}">
                      <a16:colId xmlns:a16="http://schemas.microsoft.com/office/drawing/2014/main" val="3537641747"/>
                    </a:ext>
                  </a:extLst>
                </a:gridCol>
              </a:tblGrid>
              <a:tr h="328705">
                <a:tc>
                  <a:txBody>
                    <a:bodyPr/>
                    <a:lstStyle/>
                    <a:p>
                      <a:pPr algn="ctr" fontAlgn="ctr"/>
                      <a:endParaRPr lang="zh-HK" altLang="en-US" sz="1400" b="0" i="0" u="none" strike="noStrike">
                        <a:solidFill>
                          <a:srgbClr val="000000"/>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algn="ctr" fontAlgn="ctr"/>
                      <a:r>
                        <a:rPr lang="en-HK" sz="1800" b="1" u="none" strike="noStrike" dirty="0">
                          <a:solidFill>
                            <a:schemeClr val="bg2">
                              <a:lumMod val="50000"/>
                            </a:schemeClr>
                          </a:solidFill>
                          <a:effectLst/>
                        </a:rPr>
                        <a:t>Issues in Old ACS</a:t>
                      </a:r>
                      <a:endParaRPr lang="en-HK" sz="18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algn="ctr" fontAlgn="ctr"/>
                      <a:r>
                        <a:rPr lang="en-US" sz="1800" b="1" u="none" strike="noStrike" dirty="0">
                          <a:solidFill>
                            <a:schemeClr val="bg2">
                              <a:lumMod val="50000"/>
                            </a:schemeClr>
                          </a:solidFill>
                          <a:effectLst/>
                        </a:rPr>
                        <a:t>New Cloud ACS of VRCN</a:t>
                      </a:r>
                      <a:endParaRPr lang="en-US" sz="18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extLst>
                  <a:ext uri="{0D108BD9-81ED-4DB2-BD59-A6C34878D82A}">
                    <a16:rowId xmlns:a16="http://schemas.microsoft.com/office/drawing/2014/main" val="1021491609"/>
                  </a:ext>
                </a:extLst>
              </a:tr>
              <a:tr h="639483">
                <a:tc>
                  <a:txBody>
                    <a:bodyPr/>
                    <a:lstStyle/>
                    <a:p>
                      <a:pPr algn="ctr" fontAlgn="ctr"/>
                      <a:r>
                        <a:rPr lang="en-US" altLang="zh-HK" sz="1400" b="1" u="none" strike="noStrike" dirty="0">
                          <a:solidFill>
                            <a:schemeClr val="bg2">
                              <a:lumMod val="50000"/>
                            </a:schemeClr>
                          </a:solidFill>
                          <a:effectLst/>
                        </a:rPr>
                        <a:t>1</a:t>
                      </a:r>
                      <a:endParaRPr lang="en-US" altLang="zh-HK" sz="14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Unique ID Card number (</a:t>
                      </a:r>
                      <a:r>
                        <a:rPr lang="en-US" sz="1400" b="1" u="none" strike="noStrike" dirty="0">
                          <a:solidFill>
                            <a:srgbClr val="FF0000"/>
                          </a:solidFill>
                          <a:effectLst/>
                        </a:rPr>
                        <a:t>UID</a:t>
                      </a:r>
                      <a:r>
                        <a:rPr lang="en-US" sz="1400" u="none" strike="noStrike" dirty="0">
                          <a:effectLst/>
                        </a:rPr>
                        <a:t>) as the credential, </a:t>
                      </a:r>
                      <a:r>
                        <a:rPr lang="en-US" sz="1400" b="1" u="none" strike="noStrike" dirty="0">
                          <a:solidFill>
                            <a:srgbClr val="FF0000"/>
                          </a:solidFill>
                          <a:effectLst/>
                        </a:rPr>
                        <a:t>easy to compromise</a:t>
                      </a:r>
                      <a:br>
                        <a:rPr lang="en-US" sz="1400" b="1" u="none" strike="noStrike" dirty="0">
                          <a:solidFill>
                            <a:srgbClr val="FF0000"/>
                          </a:solidFill>
                          <a:effectLst/>
                        </a:rPr>
                      </a:br>
                      <a:endParaRPr lang="en-US" sz="1400" b="1" i="0" u="none" strike="noStrike" dirty="0">
                        <a:solidFill>
                          <a:srgbClr val="FF0000"/>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Secure credential in the Virtual Card on mobile is </a:t>
                      </a:r>
                      <a:r>
                        <a:rPr lang="en-US" sz="1400" b="1" u="none" strike="noStrike" dirty="0">
                          <a:solidFill>
                            <a:srgbClr val="00B0F0"/>
                          </a:solidFill>
                          <a:effectLst/>
                        </a:rPr>
                        <a:t>non-UID based &amp; self defined binding objects </a:t>
                      </a:r>
                      <a:r>
                        <a:rPr lang="en-US" sz="1400" b="0" u="none" strike="noStrike" dirty="0">
                          <a:solidFill>
                            <a:schemeClr val="tx1"/>
                          </a:solidFill>
                          <a:effectLst/>
                        </a:rPr>
                        <a:t>of the user profile</a:t>
                      </a:r>
                    </a:p>
                    <a:p>
                      <a:pPr marL="285750" indent="-285750" algn="l" fontAlgn="ctr">
                        <a:buFont typeface="Arial" panose="020B0604020202020204" pitchFamily="34" charset="0"/>
                        <a:buChar char="•"/>
                      </a:pPr>
                      <a:r>
                        <a:rPr lang="en-US" sz="1400" u="none" strike="noStrike" dirty="0">
                          <a:effectLst/>
                        </a:rPr>
                        <a:t>Virtual card as </a:t>
                      </a:r>
                      <a:r>
                        <a:rPr lang="en-US" sz="1400" b="1" u="none" strike="noStrike" dirty="0">
                          <a:solidFill>
                            <a:srgbClr val="00B0F0"/>
                          </a:solidFill>
                          <a:effectLst/>
                        </a:rPr>
                        <a:t>Dynamic QR Code changing once every 5 sec. to prevent copying</a:t>
                      </a:r>
                      <a:endParaRPr lang="en-US" sz="1400" b="1" i="0" u="none" strike="noStrike" dirty="0">
                        <a:solidFill>
                          <a:srgbClr val="00B0F0"/>
                        </a:solidFill>
                        <a:effectLst/>
                        <a:latin typeface="Calibri" panose="020F0502020204030204" pitchFamily="34" charset="0"/>
                        <a:ea typeface="新細明體" panose="02020500000000000000" pitchFamily="18" charset="-120"/>
                      </a:endParaRPr>
                    </a:p>
                  </a:txBody>
                  <a:tcPr marL="4354" marR="4354" marT="4354" marB="0" anchor="ctr"/>
                </a:tc>
                <a:extLst>
                  <a:ext uri="{0D108BD9-81ED-4DB2-BD59-A6C34878D82A}">
                    <a16:rowId xmlns:a16="http://schemas.microsoft.com/office/drawing/2014/main" val="3977485327"/>
                  </a:ext>
                </a:extLst>
              </a:tr>
              <a:tr h="429796">
                <a:tc>
                  <a:txBody>
                    <a:bodyPr/>
                    <a:lstStyle/>
                    <a:p>
                      <a:pPr algn="ctr" fontAlgn="ctr"/>
                      <a:r>
                        <a:rPr lang="en-US" altLang="zh-HK" sz="1400" b="1" u="none" strike="noStrike" dirty="0">
                          <a:solidFill>
                            <a:schemeClr val="bg2">
                              <a:lumMod val="50000"/>
                            </a:schemeClr>
                          </a:solidFill>
                          <a:effectLst/>
                        </a:rPr>
                        <a:t>2</a:t>
                      </a:r>
                      <a:endParaRPr lang="en-US" altLang="zh-HK" sz="14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it-IT" sz="1400" u="none" strike="noStrike" dirty="0">
                          <a:effectLst/>
                        </a:rPr>
                        <a:t>Many </a:t>
                      </a:r>
                      <a:r>
                        <a:rPr lang="it-IT" sz="1400" b="1" u="none" strike="noStrike" dirty="0">
                          <a:solidFill>
                            <a:srgbClr val="FF0000"/>
                          </a:solidFill>
                          <a:effectLst/>
                        </a:rPr>
                        <a:t>different proprietary data formats</a:t>
                      </a:r>
                      <a:r>
                        <a:rPr lang="it-IT" sz="1400" u="none" strike="noStrike" dirty="0">
                          <a:effectLst/>
                        </a:rPr>
                        <a:t>: Wiegand, Sony Felica, Desfire, Mifare+, etc., and hard to integrate with other sys.</a:t>
                      </a:r>
                      <a:endParaRPr lang="it-IT" sz="1400" b="0" i="0" u="none" strike="noStrike" dirty="0">
                        <a:solidFill>
                          <a:srgbClr val="000000"/>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Standard </a:t>
                      </a:r>
                      <a:r>
                        <a:rPr lang="en-US" sz="1400" b="1" u="none" strike="noStrike" dirty="0">
                          <a:solidFill>
                            <a:srgbClr val="00B0F0"/>
                          </a:solidFill>
                          <a:effectLst/>
                        </a:rPr>
                        <a:t>http / https protocol &amp; common cloud language</a:t>
                      </a:r>
                      <a:endParaRPr lang="en-US" sz="1400" b="1" i="0" u="none" strike="noStrike" dirty="0">
                        <a:solidFill>
                          <a:srgbClr val="00B0F0"/>
                        </a:solidFill>
                        <a:effectLst/>
                        <a:latin typeface="Calibri" panose="020F0502020204030204" pitchFamily="34" charset="0"/>
                        <a:ea typeface="新細明體" panose="02020500000000000000" pitchFamily="18" charset="-120"/>
                      </a:endParaRPr>
                    </a:p>
                  </a:txBody>
                  <a:tcPr marL="4354" marR="4354" marT="4354" marB="0" anchor="ctr"/>
                </a:tc>
                <a:extLst>
                  <a:ext uri="{0D108BD9-81ED-4DB2-BD59-A6C34878D82A}">
                    <a16:rowId xmlns:a16="http://schemas.microsoft.com/office/drawing/2014/main" val="3228144900"/>
                  </a:ext>
                </a:extLst>
              </a:tr>
              <a:tr h="429796">
                <a:tc>
                  <a:txBody>
                    <a:bodyPr/>
                    <a:lstStyle/>
                    <a:p>
                      <a:pPr algn="ctr" fontAlgn="ctr"/>
                      <a:r>
                        <a:rPr lang="en-US" altLang="zh-HK" sz="1400" b="1" u="none" strike="noStrike" dirty="0">
                          <a:solidFill>
                            <a:schemeClr val="bg2">
                              <a:lumMod val="50000"/>
                            </a:schemeClr>
                          </a:solidFill>
                          <a:effectLst/>
                        </a:rPr>
                        <a:t>3</a:t>
                      </a:r>
                      <a:endParaRPr lang="en-US" altLang="zh-HK" sz="14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A </a:t>
                      </a:r>
                      <a:r>
                        <a:rPr lang="en-US" sz="1400" b="1" u="none" strike="noStrike" dirty="0">
                          <a:solidFill>
                            <a:srgbClr val="FF0000"/>
                          </a:solidFill>
                          <a:effectLst/>
                        </a:rPr>
                        <a:t>physical door controller is a MUST </a:t>
                      </a:r>
                      <a:r>
                        <a:rPr lang="en-US" sz="1400" u="none" strike="noStrike" dirty="0">
                          <a:effectLst/>
                        </a:rPr>
                        <a:t>in the system to store transaction data and access right distribution; </a:t>
                      </a:r>
                      <a:r>
                        <a:rPr lang="en-US" sz="1400" b="1" u="none" strike="noStrike" dirty="0">
                          <a:solidFill>
                            <a:srgbClr val="FF0000"/>
                          </a:solidFill>
                          <a:effectLst/>
                        </a:rPr>
                        <a:t>expensive</a:t>
                      </a:r>
                      <a:r>
                        <a:rPr lang="en-US" sz="1400" b="0" i="0" u="none" strike="noStrike" dirty="0">
                          <a:solidFill>
                            <a:schemeClr val="tx1"/>
                          </a:solidFill>
                          <a:effectLst/>
                          <a:latin typeface="Calibri" panose="020F0502020204030204" pitchFamily="34" charset="0"/>
                          <a:ea typeface="新細明體" panose="02020500000000000000" pitchFamily="18" charset="-120"/>
                        </a:rPr>
                        <a:t>,</a:t>
                      </a:r>
                    </a:p>
                    <a:p>
                      <a:pPr marL="285750" indent="-285750" algn="l" fontAlgn="ctr">
                        <a:buFont typeface="Arial" panose="020B0604020202020204" pitchFamily="34" charset="0"/>
                        <a:buChar char="•"/>
                      </a:pPr>
                      <a:r>
                        <a:rPr lang="en-US" sz="1400" b="0" i="0" u="none" strike="noStrike" dirty="0">
                          <a:solidFill>
                            <a:schemeClr val="tx1"/>
                          </a:solidFill>
                          <a:effectLst/>
                          <a:latin typeface="Calibri" panose="020F0502020204030204" pitchFamily="34" charset="0"/>
                          <a:ea typeface="新細明體" panose="02020500000000000000" pitchFamily="18" charset="-120"/>
                        </a:rPr>
                        <a:t>Complicated and costly system architecture</a:t>
                      </a:r>
                      <a:endParaRPr lang="en-US" sz="1400" b="0" u="none" strike="noStrike" dirty="0">
                        <a:solidFill>
                          <a:schemeClr val="tx1"/>
                        </a:solidFill>
                        <a:effectLst/>
                      </a:endParaRPr>
                    </a:p>
                  </a:txBody>
                  <a:tcPr marL="4354" marR="4354" marT="4354" marB="0" anchor="ctr"/>
                </a:tc>
                <a:tc>
                  <a:txBody>
                    <a:bodyPr/>
                    <a:lstStyle/>
                    <a:p>
                      <a:pPr marL="285750" indent="-285750" algn="l" fontAlgn="ctr">
                        <a:buFont typeface="Arial" panose="020B0604020202020204" pitchFamily="34" charset="0"/>
                        <a:buChar char="•"/>
                      </a:pPr>
                      <a:r>
                        <a:rPr lang="en-HK" sz="1400" u="none" strike="noStrike" dirty="0">
                          <a:effectLst/>
                        </a:rPr>
                        <a:t>Physical </a:t>
                      </a:r>
                      <a:r>
                        <a:rPr lang="en-HK" sz="1400" b="1" u="none" strike="noStrike" dirty="0">
                          <a:solidFill>
                            <a:srgbClr val="00B0F0"/>
                          </a:solidFill>
                          <a:effectLst/>
                        </a:rPr>
                        <a:t>door controller </a:t>
                      </a:r>
                      <a:r>
                        <a:rPr lang="en-HK" sz="1400" u="none" strike="noStrike" dirty="0">
                          <a:effectLst/>
                        </a:rPr>
                        <a:t>is </a:t>
                      </a:r>
                      <a:r>
                        <a:rPr lang="en-HK" sz="1400" b="1" u="none" strike="noStrike" dirty="0">
                          <a:solidFill>
                            <a:srgbClr val="00B0F0"/>
                          </a:solidFill>
                          <a:effectLst/>
                        </a:rPr>
                        <a:t>not needed</a:t>
                      </a:r>
                    </a:p>
                    <a:p>
                      <a:pPr marL="285750" indent="-285750" algn="l" fontAlgn="ctr">
                        <a:buFont typeface="Arial" panose="020B0604020202020204" pitchFamily="34" charset="0"/>
                        <a:buChar char="•"/>
                      </a:pPr>
                      <a:r>
                        <a:rPr lang="en-HK" sz="1400" b="0" i="0" u="none" strike="noStrike" dirty="0">
                          <a:solidFill>
                            <a:srgbClr val="000000"/>
                          </a:solidFill>
                          <a:effectLst/>
                          <a:latin typeface="Calibri" panose="020F0502020204030204" pitchFamily="34" charset="0"/>
                          <a:ea typeface="新細明體" panose="02020500000000000000" pitchFamily="18" charset="-120"/>
                        </a:rPr>
                        <a:t>Simple system architecture and much cheaper than old ACS</a:t>
                      </a:r>
                    </a:p>
                  </a:txBody>
                  <a:tcPr marL="4354" marR="4354" marT="4354" marB="0" anchor="ctr"/>
                </a:tc>
                <a:extLst>
                  <a:ext uri="{0D108BD9-81ED-4DB2-BD59-A6C34878D82A}">
                    <a16:rowId xmlns:a16="http://schemas.microsoft.com/office/drawing/2014/main" val="827252783"/>
                  </a:ext>
                </a:extLst>
              </a:tr>
              <a:tr h="887805">
                <a:tc>
                  <a:txBody>
                    <a:bodyPr/>
                    <a:lstStyle/>
                    <a:p>
                      <a:pPr algn="ctr" fontAlgn="ctr"/>
                      <a:r>
                        <a:rPr lang="en-US" altLang="zh-HK" sz="1400" b="1" u="none" strike="noStrike" dirty="0">
                          <a:solidFill>
                            <a:schemeClr val="bg2">
                              <a:lumMod val="50000"/>
                            </a:schemeClr>
                          </a:solidFill>
                          <a:effectLst/>
                        </a:rPr>
                        <a:t>4</a:t>
                      </a:r>
                      <a:endParaRPr lang="en-US" altLang="zh-HK" sz="14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Must </a:t>
                      </a:r>
                      <a:r>
                        <a:rPr lang="en-US" sz="1400" b="1" u="none" strike="noStrike" dirty="0">
                          <a:solidFill>
                            <a:srgbClr val="FF0000"/>
                          </a:solidFill>
                          <a:effectLst/>
                        </a:rPr>
                        <a:t>need a specific software </a:t>
                      </a:r>
                      <a:r>
                        <a:rPr lang="en-US" sz="1400" u="none" strike="noStrike" dirty="0">
                          <a:effectLst/>
                        </a:rPr>
                        <a:t>to work with the proprietary system and </a:t>
                      </a:r>
                      <a:r>
                        <a:rPr lang="en-US" sz="1400" b="1" u="none" strike="noStrike" dirty="0">
                          <a:solidFill>
                            <a:srgbClr val="FF0000"/>
                          </a:solidFill>
                          <a:effectLst/>
                        </a:rPr>
                        <a:t>work on PC only</a:t>
                      </a:r>
                      <a:endParaRPr lang="en-US" sz="1400" b="1" i="0" u="none" strike="noStrike" dirty="0">
                        <a:solidFill>
                          <a:srgbClr val="FF0000"/>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Cloud </a:t>
                      </a:r>
                      <a:r>
                        <a:rPr lang="en-US" sz="1400" b="1" u="none" strike="noStrike" dirty="0">
                          <a:solidFill>
                            <a:srgbClr val="00B0F0"/>
                          </a:solidFill>
                          <a:effectLst/>
                        </a:rPr>
                        <a:t>Virtual Controller with complete cloud program of digital identity authentication</a:t>
                      </a:r>
                      <a:r>
                        <a:rPr lang="en-US" sz="1400" u="none" strike="noStrike" dirty="0">
                          <a:effectLst/>
                        </a:rPr>
                        <a:t>; and </a:t>
                      </a:r>
                    </a:p>
                    <a:p>
                      <a:pPr marL="285750" indent="-285750" algn="l" fontAlgn="ctr">
                        <a:buFont typeface="Arial" panose="020B0604020202020204" pitchFamily="34" charset="0"/>
                        <a:buChar char="•"/>
                      </a:pPr>
                      <a:r>
                        <a:rPr lang="en-US" sz="1400" u="none" strike="noStrike" dirty="0">
                          <a:effectLst/>
                        </a:rPr>
                        <a:t>ACS </a:t>
                      </a:r>
                      <a:r>
                        <a:rPr lang="en-US" sz="1400" b="1" u="none" strike="noStrike" dirty="0">
                          <a:solidFill>
                            <a:srgbClr val="00B0F0"/>
                          </a:solidFill>
                          <a:effectLst/>
                        </a:rPr>
                        <a:t>operation on both PC &amp; MAC</a:t>
                      </a:r>
                      <a:r>
                        <a:rPr lang="en-US" sz="1400" u="none" strike="noStrike" dirty="0">
                          <a:effectLst/>
                        </a:rPr>
                        <a:t>, inclusive of access right distribution and schedule of authorized access, etc.</a:t>
                      </a:r>
                      <a:endParaRPr lang="en-US" sz="1400" b="0" i="0" u="none" strike="noStrike" dirty="0">
                        <a:solidFill>
                          <a:srgbClr val="000000"/>
                        </a:solidFill>
                        <a:effectLst/>
                        <a:latin typeface="Calibri" panose="020F0502020204030204" pitchFamily="34" charset="0"/>
                        <a:ea typeface="新細明體" panose="02020500000000000000" pitchFamily="18" charset="-120"/>
                      </a:endParaRPr>
                    </a:p>
                  </a:txBody>
                  <a:tcPr marL="4354" marR="4354" marT="4354" marB="0" anchor="ctr"/>
                </a:tc>
                <a:extLst>
                  <a:ext uri="{0D108BD9-81ED-4DB2-BD59-A6C34878D82A}">
                    <a16:rowId xmlns:a16="http://schemas.microsoft.com/office/drawing/2014/main" val="1781674444"/>
                  </a:ext>
                </a:extLst>
              </a:tr>
              <a:tr h="488793">
                <a:tc>
                  <a:txBody>
                    <a:bodyPr/>
                    <a:lstStyle/>
                    <a:p>
                      <a:pPr algn="ctr" fontAlgn="ctr"/>
                      <a:r>
                        <a:rPr lang="en-US" altLang="zh-HK" sz="1400" b="1" u="none" strike="noStrike" dirty="0">
                          <a:solidFill>
                            <a:schemeClr val="bg2">
                              <a:lumMod val="50000"/>
                            </a:schemeClr>
                          </a:solidFill>
                          <a:effectLst/>
                        </a:rPr>
                        <a:t>5</a:t>
                      </a:r>
                      <a:endParaRPr lang="en-US" altLang="zh-HK" sz="14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The process to </a:t>
                      </a:r>
                      <a:r>
                        <a:rPr lang="en-US" sz="1400" b="1" u="none" strike="noStrike" dirty="0">
                          <a:solidFill>
                            <a:srgbClr val="FF0000"/>
                          </a:solidFill>
                          <a:effectLst/>
                        </a:rPr>
                        <a:t>issue temporary visitor passes is complicated and costly</a:t>
                      </a:r>
                      <a:r>
                        <a:rPr lang="en-US" sz="1400" u="none" strike="noStrike" dirty="0">
                          <a:effectLst/>
                        </a:rPr>
                        <a:t>, </a:t>
                      </a:r>
                    </a:p>
                    <a:p>
                      <a:pPr marL="285750" indent="-285750" algn="l" fontAlgn="ctr">
                        <a:buFont typeface="Arial" panose="020B0604020202020204" pitchFamily="34" charset="0"/>
                        <a:buChar char="•"/>
                      </a:pPr>
                      <a:r>
                        <a:rPr lang="en-US" sz="1400" u="none" strike="noStrike" dirty="0">
                          <a:effectLst/>
                        </a:rPr>
                        <a:t>Usually need to </a:t>
                      </a:r>
                      <a:r>
                        <a:rPr lang="en-US" sz="1400" b="1" u="none" strike="noStrike" dirty="0">
                          <a:solidFill>
                            <a:srgbClr val="FF0000"/>
                          </a:solidFill>
                          <a:effectLst/>
                        </a:rPr>
                        <a:t>run on a separate system / server</a:t>
                      </a:r>
                      <a:endParaRPr lang="en-US" sz="1400" b="1" i="0" u="none" strike="noStrike" dirty="0">
                        <a:solidFill>
                          <a:srgbClr val="FF0000"/>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All </a:t>
                      </a:r>
                      <a:r>
                        <a:rPr lang="en-US" sz="1400" b="1" u="none" strike="noStrike" dirty="0">
                          <a:solidFill>
                            <a:srgbClr val="00B0F0"/>
                          </a:solidFill>
                          <a:effectLst/>
                        </a:rPr>
                        <a:t>staff and visitor passes </a:t>
                      </a:r>
                      <a:r>
                        <a:rPr lang="en-US" sz="1400" u="none" strike="noStrike" dirty="0">
                          <a:effectLst/>
                        </a:rPr>
                        <a:t>can be </a:t>
                      </a:r>
                      <a:r>
                        <a:rPr lang="en-US" sz="1400" b="1" u="none" strike="noStrike" dirty="0">
                          <a:solidFill>
                            <a:srgbClr val="00B0F0"/>
                          </a:solidFill>
                          <a:effectLst/>
                        </a:rPr>
                        <a:t>issued on ONE cloud administrative portal</a:t>
                      </a:r>
                      <a:r>
                        <a:rPr lang="en-US" sz="1400" u="none" strike="noStrike" dirty="0">
                          <a:effectLst/>
                        </a:rPr>
                        <a:t> of </a:t>
                      </a:r>
                      <a:r>
                        <a:rPr lang="en-US" sz="1400" u="none" strike="noStrike" dirty="0" err="1">
                          <a:effectLst/>
                        </a:rPr>
                        <a:t>Owllab</a:t>
                      </a:r>
                      <a:endParaRPr lang="en-US" sz="1400" b="0" i="0" u="none" strike="noStrike" dirty="0">
                        <a:solidFill>
                          <a:srgbClr val="000000"/>
                        </a:solidFill>
                        <a:effectLst/>
                        <a:latin typeface="Calibri" panose="020F0502020204030204" pitchFamily="34" charset="0"/>
                        <a:ea typeface="新細明體" panose="02020500000000000000" pitchFamily="18" charset="-120"/>
                      </a:endParaRPr>
                    </a:p>
                  </a:txBody>
                  <a:tcPr marL="4354" marR="4354" marT="4354" marB="0" anchor="ctr"/>
                </a:tc>
                <a:extLst>
                  <a:ext uri="{0D108BD9-81ED-4DB2-BD59-A6C34878D82A}">
                    <a16:rowId xmlns:a16="http://schemas.microsoft.com/office/drawing/2014/main" val="449773017"/>
                  </a:ext>
                </a:extLst>
              </a:tr>
              <a:tr h="592696">
                <a:tc>
                  <a:txBody>
                    <a:bodyPr/>
                    <a:lstStyle/>
                    <a:p>
                      <a:pPr algn="ctr" fontAlgn="ctr"/>
                      <a:r>
                        <a:rPr lang="en-US" altLang="zh-HK" sz="1400" b="1" u="none" strike="noStrike" dirty="0">
                          <a:solidFill>
                            <a:schemeClr val="bg2">
                              <a:lumMod val="50000"/>
                            </a:schemeClr>
                          </a:solidFill>
                          <a:effectLst/>
                        </a:rPr>
                        <a:t>6</a:t>
                      </a:r>
                      <a:endParaRPr lang="en-US" altLang="zh-HK" sz="14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Real </a:t>
                      </a:r>
                      <a:r>
                        <a:rPr lang="en-US" sz="1400" u="none" strike="noStrike" dirty="0" err="1">
                          <a:effectLst/>
                        </a:rPr>
                        <a:t>tim</a:t>
                      </a:r>
                      <a:r>
                        <a:rPr lang="en-US" sz="1400" u="none" strike="noStrike" dirty="0">
                          <a:effectLst/>
                        </a:rPr>
                        <a:t> </a:t>
                      </a:r>
                      <a:r>
                        <a:rPr lang="en-US" sz="1400" b="1" u="none" strike="noStrike" dirty="0">
                          <a:solidFill>
                            <a:srgbClr val="FF0000"/>
                          </a:solidFill>
                          <a:effectLst/>
                        </a:rPr>
                        <a:t>Data synchronization </a:t>
                      </a:r>
                      <a:r>
                        <a:rPr lang="en-US" sz="1400" b="0" u="none" strike="noStrike" dirty="0">
                          <a:solidFill>
                            <a:schemeClr val="tx1"/>
                          </a:solidFill>
                          <a:effectLst/>
                        </a:rPr>
                        <a:t>among controllers is </a:t>
                      </a:r>
                      <a:r>
                        <a:rPr lang="en-US" sz="1400" b="1" u="none" strike="noStrike" dirty="0">
                          <a:solidFill>
                            <a:srgbClr val="FF0000"/>
                          </a:solidFill>
                          <a:effectLst/>
                        </a:rPr>
                        <a:t>unstable</a:t>
                      </a:r>
                      <a:r>
                        <a:rPr lang="en-US" sz="1400" b="1" u="none" strike="noStrike" dirty="0">
                          <a:solidFill>
                            <a:schemeClr val="tx1"/>
                          </a:solidFill>
                          <a:effectLst/>
                        </a:rPr>
                        <a:t>; </a:t>
                      </a:r>
                    </a:p>
                    <a:p>
                      <a:pPr marL="285750" indent="-285750" algn="l" fontAlgn="ctr">
                        <a:buFont typeface="Arial" panose="020B0604020202020204" pitchFamily="34" charset="0"/>
                        <a:buChar char="•"/>
                      </a:pPr>
                      <a:r>
                        <a:rPr lang="en-US" sz="1400" u="none" strike="noStrike" dirty="0">
                          <a:effectLst/>
                        </a:rPr>
                        <a:t>Each controller </a:t>
                      </a:r>
                      <a:r>
                        <a:rPr lang="en-US" sz="1400" b="1" u="none" strike="noStrike" dirty="0">
                          <a:solidFill>
                            <a:srgbClr val="FF0000"/>
                          </a:solidFill>
                          <a:effectLst/>
                        </a:rPr>
                        <a:t>connects with 8 – 16 readers max</a:t>
                      </a:r>
                      <a:r>
                        <a:rPr lang="en-US" sz="1400" u="none" strike="noStrike" dirty="0">
                          <a:effectLst/>
                        </a:rPr>
                        <a:t>., </a:t>
                      </a:r>
                    </a:p>
                    <a:p>
                      <a:pPr marL="285750" indent="-285750" algn="l" fontAlgn="ctr">
                        <a:buFont typeface="Arial" panose="020B0604020202020204" pitchFamily="34" charset="0"/>
                        <a:buChar char="•"/>
                      </a:pPr>
                      <a:r>
                        <a:rPr lang="en-US" sz="1400" b="0" i="0" u="none" strike="noStrike" dirty="0">
                          <a:solidFill>
                            <a:srgbClr val="000000"/>
                          </a:solidFill>
                          <a:effectLst/>
                          <a:latin typeface="Calibri" panose="020F0502020204030204" pitchFamily="34" charset="0"/>
                          <a:ea typeface="新細明體" panose="02020500000000000000" pitchFamily="18" charset="-120"/>
                        </a:rPr>
                        <a:t>To </a:t>
                      </a:r>
                      <a:r>
                        <a:rPr lang="en-US" sz="1400" b="1" i="0" u="none" strike="noStrike" dirty="0">
                          <a:solidFill>
                            <a:srgbClr val="FF0000"/>
                          </a:solidFill>
                          <a:effectLst/>
                          <a:latin typeface="Calibri" panose="020F0502020204030204" pitchFamily="34" charset="0"/>
                          <a:ea typeface="新細明體" panose="02020500000000000000" pitchFamily="18" charset="-120"/>
                        </a:rPr>
                        <a:t>implement group Anti-</a:t>
                      </a:r>
                      <a:r>
                        <a:rPr lang="en-US" sz="1400" b="1" i="0" u="none" strike="noStrike" dirty="0" err="1">
                          <a:solidFill>
                            <a:srgbClr val="FF0000"/>
                          </a:solidFill>
                          <a:effectLst/>
                          <a:latin typeface="Calibri" panose="020F0502020204030204" pitchFamily="34" charset="0"/>
                          <a:ea typeface="新細明體" panose="02020500000000000000" pitchFamily="18" charset="-120"/>
                        </a:rPr>
                        <a:t>Passback</a:t>
                      </a:r>
                      <a:r>
                        <a:rPr lang="en-US" sz="1400" b="1" i="0" u="none" strike="noStrike" dirty="0">
                          <a:solidFill>
                            <a:srgbClr val="FF0000"/>
                          </a:solidFill>
                          <a:effectLst/>
                          <a:latin typeface="Calibri" panose="020F0502020204030204" pitchFamily="34" charset="0"/>
                          <a:ea typeface="新細明體" panose="02020500000000000000" pitchFamily="18" charset="-120"/>
                        </a:rPr>
                        <a:t> </a:t>
                      </a:r>
                      <a:r>
                        <a:rPr lang="en-US" sz="1400" b="0" i="0" u="none" strike="noStrike" dirty="0">
                          <a:solidFill>
                            <a:schemeClr val="tx1"/>
                          </a:solidFill>
                          <a:effectLst/>
                          <a:latin typeface="Calibri" panose="020F0502020204030204" pitchFamily="34" charset="0"/>
                          <a:ea typeface="新細明體" panose="02020500000000000000" pitchFamily="18" charset="-120"/>
                        </a:rPr>
                        <a:t>function is </a:t>
                      </a:r>
                      <a:r>
                        <a:rPr lang="en-US" sz="1400" b="1" i="0" u="none" strike="noStrike" dirty="0">
                          <a:solidFill>
                            <a:srgbClr val="FF0000"/>
                          </a:solidFill>
                          <a:effectLst/>
                          <a:latin typeface="Calibri" panose="020F0502020204030204" pitchFamily="34" charset="0"/>
                          <a:ea typeface="新細明體" panose="02020500000000000000" pitchFamily="18" charset="-120"/>
                        </a:rPr>
                        <a:t>complicated</a:t>
                      </a: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Cloud structure is able to </a:t>
                      </a:r>
                      <a:r>
                        <a:rPr lang="en-US" sz="1400" b="1" u="none" strike="noStrike" dirty="0">
                          <a:solidFill>
                            <a:srgbClr val="00B0F0"/>
                          </a:solidFill>
                          <a:effectLst/>
                        </a:rPr>
                        <a:t>network with unlimited readers</a:t>
                      </a:r>
                      <a:r>
                        <a:rPr lang="en-US" sz="1400" u="none" strike="noStrike" dirty="0">
                          <a:effectLst/>
                        </a:rPr>
                        <a:t>; </a:t>
                      </a:r>
                    </a:p>
                    <a:p>
                      <a:pPr marL="285750" indent="-285750" algn="l" fontAlgn="ctr">
                        <a:buFont typeface="Arial" panose="020B0604020202020204" pitchFamily="34" charset="0"/>
                        <a:buChar char="•"/>
                      </a:pPr>
                      <a:r>
                        <a:rPr lang="en-US" sz="1400" u="none" strike="noStrike" dirty="0">
                          <a:effectLst/>
                        </a:rPr>
                        <a:t>Operation and data synchronization is </a:t>
                      </a:r>
                      <a:r>
                        <a:rPr lang="en-US" sz="1400" b="1" u="none" strike="noStrike" dirty="0">
                          <a:solidFill>
                            <a:srgbClr val="00B0F0"/>
                          </a:solidFill>
                          <a:effectLst/>
                        </a:rPr>
                        <a:t>real time</a:t>
                      </a:r>
                      <a:endParaRPr lang="en-US" sz="1400" b="0" i="0" u="none" strike="noStrike" dirty="0">
                        <a:solidFill>
                          <a:schemeClr val="tx1"/>
                        </a:solidFill>
                        <a:effectLst/>
                        <a:latin typeface="Calibri" panose="020F0502020204030204" pitchFamily="34" charset="0"/>
                        <a:ea typeface="新細明體" panose="02020500000000000000" pitchFamily="18" charset="-120"/>
                      </a:endParaRPr>
                    </a:p>
                    <a:p>
                      <a:pPr marL="285750" indent="-285750" algn="l" fontAlgn="ctr">
                        <a:buFont typeface="Arial" panose="020B0604020202020204" pitchFamily="34" charset="0"/>
                        <a:buChar char="•"/>
                      </a:pPr>
                      <a:r>
                        <a:rPr lang="en-US" sz="1400" b="0" i="0" u="none" strike="noStrike" dirty="0">
                          <a:solidFill>
                            <a:schemeClr val="tx1"/>
                          </a:solidFill>
                          <a:effectLst/>
                          <a:latin typeface="Calibri" panose="020F0502020204030204" pitchFamily="34" charset="0"/>
                          <a:ea typeface="新細明體" panose="02020500000000000000" pitchFamily="18" charset="-120"/>
                        </a:rPr>
                        <a:t>To </a:t>
                      </a:r>
                      <a:r>
                        <a:rPr lang="en-US" sz="1400" b="1" i="0" u="none" strike="noStrike" dirty="0">
                          <a:solidFill>
                            <a:srgbClr val="00B0F0"/>
                          </a:solidFill>
                          <a:effectLst/>
                          <a:latin typeface="Calibri" panose="020F0502020204030204" pitchFamily="34" charset="0"/>
                          <a:ea typeface="新細明體" panose="02020500000000000000" pitchFamily="18" charset="-120"/>
                        </a:rPr>
                        <a:t>implement </a:t>
                      </a:r>
                      <a:r>
                        <a:rPr lang="en-US" sz="1400" b="1" i="0" u="none" strike="noStrike" dirty="0">
                          <a:solidFill>
                            <a:srgbClr val="00B0F0"/>
                          </a:solidFill>
                          <a:effectLst/>
                          <a:latin typeface="Calibri" panose="020F0502020204030204" pitchFamily="34" charset="0"/>
                          <a:ea typeface="新細明體" panose="02020500000000000000" pitchFamily="18" charset="-120"/>
                          <a:hlinkClick r:id="rId3"/>
                        </a:rPr>
                        <a:t>Group Anti-</a:t>
                      </a:r>
                      <a:r>
                        <a:rPr lang="en-US" sz="1400" b="1" i="0" u="none" strike="noStrike" dirty="0" err="1">
                          <a:solidFill>
                            <a:srgbClr val="00B0F0"/>
                          </a:solidFill>
                          <a:effectLst/>
                          <a:latin typeface="Calibri" panose="020F0502020204030204" pitchFamily="34" charset="0"/>
                          <a:ea typeface="新細明體" panose="02020500000000000000" pitchFamily="18" charset="-120"/>
                          <a:hlinkClick r:id="rId3"/>
                        </a:rPr>
                        <a:t>Passback</a:t>
                      </a:r>
                      <a:r>
                        <a:rPr lang="en-US" sz="1400" b="1" i="0" u="none" strike="noStrike" dirty="0">
                          <a:solidFill>
                            <a:srgbClr val="00B0F0"/>
                          </a:solidFill>
                          <a:effectLst/>
                          <a:latin typeface="Calibri" panose="020F0502020204030204" pitchFamily="34" charset="0"/>
                          <a:ea typeface="新細明體" panose="02020500000000000000" pitchFamily="18" charset="-120"/>
                          <a:hlinkClick r:id="rId3"/>
                        </a:rPr>
                        <a:t> </a:t>
                      </a:r>
                      <a:r>
                        <a:rPr lang="en-US" sz="1400" b="1" i="0" u="none" strike="noStrike" dirty="0">
                          <a:solidFill>
                            <a:srgbClr val="00B0F0"/>
                          </a:solidFill>
                          <a:effectLst/>
                          <a:latin typeface="Calibri" panose="020F0502020204030204" pitchFamily="34" charset="0"/>
                          <a:ea typeface="新細明體" panose="02020500000000000000" pitchFamily="18" charset="-120"/>
                        </a:rPr>
                        <a:t>is easy </a:t>
                      </a:r>
                      <a:r>
                        <a:rPr lang="en-US" sz="1400" b="0" i="0" u="none" strike="noStrike" dirty="0">
                          <a:solidFill>
                            <a:schemeClr val="tx1"/>
                          </a:solidFill>
                          <a:effectLst/>
                          <a:latin typeface="Calibri" panose="020F0502020204030204" pitchFamily="34" charset="0"/>
                          <a:ea typeface="新細明體" panose="02020500000000000000" pitchFamily="18" charset="-120"/>
                        </a:rPr>
                        <a:t>in IT network</a:t>
                      </a:r>
                      <a:endParaRPr lang="en-US" sz="1400" b="1" u="none" strike="noStrike" dirty="0">
                        <a:solidFill>
                          <a:srgbClr val="00B0F0"/>
                        </a:solidFill>
                        <a:effectLst/>
                      </a:endParaRPr>
                    </a:p>
                  </a:txBody>
                  <a:tcPr marL="4354" marR="4354" marT="4354" marB="0" anchor="ctr"/>
                </a:tc>
                <a:extLst>
                  <a:ext uri="{0D108BD9-81ED-4DB2-BD59-A6C34878D82A}">
                    <a16:rowId xmlns:a16="http://schemas.microsoft.com/office/drawing/2014/main" val="210154854"/>
                  </a:ext>
                </a:extLst>
              </a:tr>
              <a:tr h="632446">
                <a:tc>
                  <a:txBody>
                    <a:bodyPr/>
                    <a:lstStyle/>
                    <a:p>
                      <a:pPr algn="ctr" fontAlgn="ctr"/>
                      <a:r>
                        <a:rPr lang="en-US" altLang="zh-HK" sz="1400" b="1" u="none" strike="noStrike" dirty="0">
                          <a:solidFill>
                            <a:schemeClr val="bg2">
                              <a:lumMod val="50000"/>
                            </a:schemeClr>
                          </a:solidFill>
                          <a:effectLst/>
                        </a:rPr>
                        <a:t>7</a:t>
                      </a:r>
                      <a:endParaRPr lang="en-US" altLang="zh-HK" sz="1400" b="1" i="0" u="none" strike="noStrike" dirty="0">
                        <a:solidFill>
                          <a:schemeClr val="bg2">
                            <a:lumMod val="50000"/>
                          </a:schemeClr>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Usually, there's </a:t>
                      </a:r>
                      <a:r>
                        <a:rPr lang="en-US" sz="1400" b="1" u="none" strike="noStrike" dirty="0">
                          <a:solidFill>
                            <a:srgbClr val="FF0000"/>
                          </a:solidFill>
                          <a:effectLst/>
                        </a:rPr>
                        <a:t>no encryption on data flow from the Reader to the Controller</a:t>
                      </a:r>
                      <a:r>
                        <a:rPr lang="en-US" sz="1400" u="none" strike="noStrike" dirty="0">
                          <a:effectLst/>
                        </a:rPr>
                        <a:t> and from the Controller to Server;</a:t>
                      </a:r>
                    </a:p>
                    <a:p>
                      <a:pPr marL="285750" indent="-285750" algn="l" fontAlgn="ctr">
                        <a:buFont typeface="Arial" panose="020B0604020202020204" pitchFamily="34" charset="0"/>
                        <a:buChar char="•"/>
                      </a:pPr>
                      <a:r>
                        <a:rPr lang="en-US" sz="1400" u="none" strike="noStrike" dirty="0">
                          <a:effectLst/>
                        </a:rPr>
                        <a:t>If encryption is adopted, it is </a:t>
                      </a:r>
                      <a:r>
                        <a:rPr lang="en-US" sz="1400" b="1" u="none" strike="noStrike" dirty="0">
                          <a:solidFill>
                            <a:srgbClr val="FF0000"/>
                          </a:solidFill>
                          <a:effectLst/>
                        </a:rPr>
                        <a:t>usually limited to AES 128 </a:t>
                      </a:r>
                      <a:endParaRPr lang="en-US" sz="1400" b="1" i="0" u="none" strike="noStrike" dirty="0">
                        <a:solidFill>
                          <a:srgbClr val="FF0000"/>
                        </a:solidFill>
                        <a:effectLst/>
                        <a:latin typeface="Calibri" panose="020F0502020204030204" pitchFamily="34" charset="0"/>
                        <a:ea typeface="新細明體" panose="02020500000000000000" pitchFamily="18" charset="-120"/>
                      </a:endParaRPr>
                    </a:p>
                  </a:txBody>
                  <a:tcPr marL="4354" marR="4354" marT="4354" marB="0" anchor="ctr"/>
                </a:tc>
                <a:tc>
                  <a:txBody>
                    <a:bodyPr/>
                    <a:lstStyle/>
                    <a:p>
                      <a:pPr marL="285750" indent="-285750" algn="l" fontAlgn="ctr">
                        <a:buFont typeface="Arial" panose="020B0604020202020204" pitchFamily="34" charset="0"/>
                        <a:buChar char="•"/>
                      </a:pPr>
                      <a:r>
                        <a:rPr lang="en-US" sz="1400" u="none" strike="noStrike" dirty="0">
                          <a:effectLst/>
                        </a:rPr>
                        <a:t>All data communications amongst system components are under </a:t>
                      </a:r>
                      <a:r>
                        <a:rPr lang="en-US" sz="1400" b="1" u="none" strike="noStrike" dirty="0">
                          <a:solidFill>
                            <a:srgbClr val="00B0F0"/>
                          </a:solidFill>
                          <a:effectLst/>
                        </a:rPr>
                        <a:t>AES256 encryption</a:t>
                      </a:r>
                      <a:endParaRPr lang="en-US" sz="1400" b="1" i="0" u="none" strike="noStrike" dirty="0">
                        <a:solidFill>
                          <a:srgbClr val="00B0F0"/>
                        </a:solidFill>
                        <a:effectLst/>
                        <a:latin typeface="Calibri" panose="020F0502020204030204" pitchFamily="34" charset="0"/>
                        <a:ea typeface="新細明體" panose="02020500000000000000" pitchFamily="18" charset="-120"/>
                      </a:endParaRPr>
                    </a:p>
                  </a:txBody>
                  <a:tcPr marL="4354" marR="4354" marT="4354" marB="0" anchor="ctr"/>
                </a:tc>
                <a:extLst>
                  <a:ext uri="{0D108BD9-81ED-4DB2-BD59-A6C34878D82A}">
                    <a16:rowId xmlns:a16="http://schemas.microsoft.com/office/drawing/2014/main" val="835880958"/>
                  </a:ext>
                </a:extLst>
              </a:tr>
            </a:tbl>
          </a:graphicData>
        </a:graphic>
      </p:graphicFrame>
    </p:spTree>
    <p:extLst>
      <p:ext uri="{BB962C8B-B14F-4D97-AF65-F5344CB8AC3E}">
        <p14:creationId xmlns:p14="http://schemas.microsoft.com/office/powerpoint/2010/main" val="74582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23" y="1427502"/>
            <a:ext cx="9720771" cy="5121173"/>
          </a:xfrm>
        </p:spPr>
        <p:txBody>
          <a:bodyPr>
            <a:noAutofit/>
          </a:bodyPr>
          <a:lstStyle/>
          <a:p>
            <a:pPr marL="0" indent="0" algn="just">
              <a:buNone/>
            </a:pPr>
            <a:r>
              <a:rPr lang="en-US" altLang="zh-HK" sz="2400" b="1" dirty="0">
                <a:solidFill>
                  <a:schemeClr val="bg2">
                    <a:lumMod val="50000"/>
                  </a:schemeClr>
                </a:solidFill>
              </a:rPr>
              <a:t>Seamless User Experience &amp; Multi-Tasking Integration</a:t>
            </a:r>
            <a:endParaRPr lang="en-US" altLang="zh-HK" sz="2000" dirty="0">
              <a:solidFill>
                <a:schemeClr val="bg2">
                  <a:lumMod val="50000"/>
                </a:schemeClr>
              </a:solidFill>
            </a:endParaRPr>
          </a:p>
          <a:p>
            <a:pPr lvl="1" algn="just"/>
            <a:r>
              <a:rPr lang="en-US" altLang="zh-HK" sz="1600" b="1" dirty="0">
                <a:solidFill>
                  <a:srgbClr val="0070C0"/>
                </a:solidFill>
              </a:rPr>
              <a:t>Limited numbers of hardware with a large dynamic group of users </a:t>
            </a:r>
            <a:endParaRPr lang="en-HK" altLang="zh-HK" sz="1600" dirty="0">
              <a:solidFill>
                <a:schemeClr val="tx1"/>
              </a:solidFill>
            </a:endParaRPr>
          </a:p>
          <a:p>
            <a:pPr lvl="2" algn="just"/>
            <a:r>
              <a:rPr lang="en-HK" altLang="zh-HK" sz="1600" dirty="0">
                <a:solidFill>
                  <a:schemeClr val="tx1"/>
                </a:solidFill>
              </a:rPr>
              <a:t>Different groups of taskforce in one system (</a:t>
            </a:r>
            <a:r>
              <a:rPr lang="en-HK" altLang="zh-HK" sz="1600" b="1" dirty="0">
                <a:solidFill>
                  <a:schemeClr val="tx1"/>
                </a:solidFill>
                <a:hlinkClick r:id="rId3"/>
              </a:rPr>
              <a:t>Need Group Anti-</a:t>
            </a:r>
            <a:r>
              <a:rPr lang="en-HK" altLang="zh-HK" sz="1600" b="1" dirty="0" err="1">
                <a:solidFill>
                  <a:schemeClr val="tx1"/>
                </a:solidFill>
                <a:hlinkClick r:id="rId3"/>
              </a:rPr>
              <a:t>Passback</a:t>
            </a:r>
            <a:r>
              <a:rPr lang="en-HK" altLang="zh-HK" sz="1600" b="1" dirty="0">
                <a:solidFill>
                  <a:schemeClr val="tx1"/>
                </a:solidFill>
                <a:hlinkClick r:id="rId3"/>
              </a:rPr>
              <a:t> function</a:t>
            </a:r>
            <a:r>
              <a:rPr lang="en-HK" altLang="zh-HK" sz="1600" dirty="0">
                <a:solidFill>
                  <a:schemeClr val="tx1"/>
                </a:solidFill>
              </a:rPr>
              <a:t>)</a:t>
            </a:r>
          </a:p>
          <a:p>
            <a:pPr lvl="2" algn="just"/>
            <a:r>
              <a:rPr lang="en-HK" altLang="zh-HK" sz="1600" dirty="0">
                <a:solidFill>
                  <a:schemeClr val="tx1"/>
                </a:solidFill>
              </a:rPr>
              <a:t>Need to change the access right and schedule frequently</a:t>
            </a:r>
          </a:p>
          <a:p>
            <a:pPr lvl="2" algn="just"/>
            <a:r>
              <a:rPr lang="en-HK" altLang="zh-HK" sz="1600" dirty="0">
                <a:solidFill>
                  <a:schemeClr val="tx1"/>
                </a:solidFill>
              </a:rPr>
              <a:t>Run access log record / monthly report / target report of a specific person</a:t>
            </a:r>
            <a:endParaRPr lang="en-US" altLang="zh-HK" sz="1600" b="1" dirty="0">
              <a:solidFill>
                <a:srgbClr val="0070C0"/>
              </a:solidFill>
            </a:endParaRPr>
          </a:p>
          <a:p>
            <a:pPr lvl="1" algn="just"/>
            <a:r>
              <a:rPr lang="en-US" altLang="zh-HK" sz="1600" b="1" dirty="0">
                <a:solidFill>
                  <a:srgbClr val="0070C0"/>
                </a:solidFill>
              </a:rPr>
              <a:t>Digital membership, Visitor Management &amp; e-Ticketing</a:t>
            </a:r>
          </a:p>
          <a:p>
            <a:pPr lvl="2" algn="just"/>
            <a:r>
              <a:rPr lang="en-US" altLang="zh-HK" sz="1600" dirty="0">
                <a:solidFill>
                  <a:schemeClr val="tx1"/>
                </a:solidFill>
              </a:rPr>
              <a:t>Personalized Picture Virtual Card on Mobile as future Digital Membership card</a:t>
            </a:r>
            <a:r>
              <a:rPr lang="en-HK" altLang="zh-HK" sz="1600" dirty="0">
                <a:solidFill>
                  <a:schemeClr val="tx1"/>
                </a:solidFill>
              </a:rPr>
              <a:t>;</a:t>
            </a:r>
          </a:p>
          <a:p>
            <a:pPr lvl="2" algn="just"/>
            <a:r>
              <a:rPr lang="en-HK" altLang="zh-HK" sz="1600" dirty="0">
                <a:solidFill>
                  <a:schemeClr val="tx1"/>
                </a:solidFill>
              </a:rPr>
              <a:t>No need to run a separate server on visitor management;</a:t>
            </a:r>
          </a:p>
          <a:p>
            <a:pPr lvl="2" algn="just"/>
            <a:r>
              <a:rPr lang="en-HK" altLang="zh-HK" sz="1600" dirty="0">
                <a:solidFill>
                  <a:schemeClr val="tx1"/>
                </a:solidFill>
              </a:rPr>
              <a:t>Mobile credential reusable but only work in one mobile phone</a:t>
            </a:r>
          </a:p>
          <a:p>
            <a:pPr lvl="2" algn="just"/>
            <a:r>
              <a:rPr lang="en-HK" altLang="zh-HK" sz="1600" dirty="0">
                <a:solidFill>
                  <a:schemeClr val="tx1"/>
                </a:solidFill>
              </a:rPr>
              <a:t>Use </a:t>
            </a:r>
            <a:r>
              <a:rPr lang="en-HK" altLang="zh-HK" sz="1600" dirty="0" err="1">
                <a:solidFill>
                  <a:schemeClr val="tx1"/>
                </a:solidFill>
              </a:rPr>
              <a:t>Mifare</a:t>
            </a:r>
            <a:r>
              <a:rPr lang="en-HK" altLang="zh-HK" sz="1600" dirty="0">
                <a:solidFill>
                  <a:schemeClr val="tx1"/>
                </a:solidFill>
              </a:rPr>
              <a:t> card as temporary pass to courier or delivery people</a:t>
            </a:r>
            <a:endParaRPr lang="en-US" altLang="zh-HK" sz="1600" b="1" dirty="0">
              <a:solidFill>
                <a:srgbClr val="0070C0"/>
              </a:solidFill>
            </a:endParaRPr>
          </a:p>
          <a:p>
            <a:pPr lvl="1" algn="just"/>
            <a:r>
              <a:rPr lang="en-US" altLang="zh-HK" sz="1600" b="1" dirty="0">
                <a:solidFill>
                  <a:srgbClr val="0070C0"/>
                </a:solidFill>
              </a:rPr>
              <a:t>Facilities Booking and Integration with CRM</a:t>
            </a:r>
            <a:endParaRPr lang="en-US" altLang="zh-HK" sz="1600" b="1" dirty="0">
              <a:solidFill>
                <a:schemeClr val="tx1"/>
              </a:solidFill>
            </a:endParaRPr>
          </a:p>
          <a:p>
            <a:pPr lvl="2" algn="just"/>
            <a:r>
              <a:rPr lang="en-US" altLang="zh-HK" sz="1600" dirty="0">
                <a:solidFill>
                  <a:schemeClr val="tx1"/>
                </a:solidFill>
              </a:rPr>
              <a:t>Manage booking of meeting rooms in co-work space or club house activities</a:t>
            </a:r>
          </a:p>
          <a:p>
            <a:pPr lvl="2" algn="just"/>
            <a:r>
              <a:rPr lang="en-US" altLang="zh-HK" sz="1600" dirty="0">
                <a:solidFill>
                  <a:schemeClr val="tx1"/>
                </a:solidFill>
              </a:rPr>
              <a:t>Room time attendance to link with CRM system for calculating of cost and membership benefits</a:t>
            </a:r>
          </a:p>
          <a:p>
            <a:pPr lvl="2" algn="just"/>
            <a:r>
              <a:rPr lang="en-US" altLang="zh-HK" sz="1600" dirty="0">
                <a:solidFill>
                  <a:srgbClr val="7030A0"/>
                </a:solidFill>
              </a:rPr>
              <a:t>Un-manned facilities booking: Book </a:t>
            </a:r>
            <a:r>
              <a:rPr lang="en-US" altLang="zh-HK" sz="1600" dirty="0">
                <a:solidFill>
                  <a:srgbClr val="7030A0"/>
                </a:solidFill>
                <a:sym typeface="Wingdings" panose="05000000000000000000" pitchFamily="2" charset="2"/>
              </a:rPr>
              <a:t></a:t>
            </a:r>
            <a:r>
              <a:rPr lang="en-US" altLang="zh-HK" sz="1600" dirty="0">
                <a:solidFill>
                  <a:srgbClr val="7030A0"/>
                </a:solidFill>
              </a:rPr>
              <a:t> Selected Time Range </a:t>
            </a:r>
            <a:r>
              <a:rPr lang="en-US" altLang="zh-HK" sz="1600" dirty="0">
                <a:solidFill>
                  <a:srgbClr val="7030A0"/>
                </a:solidFill>
                <a:sym typeface="Wingdings" panose="05000000000000000000" pitchFamily="2" charset="2"/>
              </a:rPr>
              <a:t> Pay  Download Mobile Pass  Room</a:t>
            </a:r>
          </a:p>
        </p:txBody>
      </p:sp>
      <p:sp>
        <p:nvSpPr>
          <p:cNvPr id="6" name="Title 1">
            <a:extLst>
              <a:ext uri="{FF2B5EF4-FFF2-40B4-BE49-F238E27FC236}">
                <a16:creationId xmlns:a16="http://schemas.microsoft.com/office/drawing/2014/main" id="{FFD86083-45B3-44F1-9597-43C97FCCC283}"/>
              </a:ext>
            </a:extLst>
          </p:cNvPr>
          <p:cNvSpPr>
            <a:spLocks noGrp="1"/>
          </p:cNvSpPr>
          <p:nvPr>
            <p:ph type="title"/>
          </p:nvPr>
        </p:nvSpPr>
        <p:spPr>
          <a:xfrm>
            <a:off x="561459" y="421239"/>
            <a:ext cx="11069081" cy="792088"/>
          </a:xfrm>
        </p:spPr>
        <p:txBody>
          <a:bodyPr>
            <a:normAutofit fontScale="90000"/>
          </a:bodyPr>
          <a:lstStyle/>
          <a:p>
            <a:pPr algn="ctr"/>
            <a:br>
              <a:rPr lang="en-US" altLang="zh-HK" dirty="0"/>
            </a:br>
            <a:r>
              <a:rPr lang="en-US" altLang="zh-HK" dirty="0"/>
              <a:t>Able to Meet New Considerations in the </a:t>
            </a:r>
            <a:br>
              <a:rPr lang="en-US" altLang="zh-HK" dirty="0"/>
            </a:br>
            <a:r>
              <a:rPr lang="en-US" altLang="zh-HK" dirty="0"/>
              <a:t>Digital Connected World</a:t>
            </a:r>
            <a:endParaRPr lang="zh-HK" altLang="en-US" sz="2700" dirty="0"/>
          </a:p>
        </p:txBody>
      </p:sp>
      <p:grpSp>
        <p:nvGrpSpPr>
          <p:cNvPr id="2" name="Group 1">
            <a:extLst>
              <a:ext uri="{FF2B5EF4-FFF2-40B4-BE49-F238E27FC236}">
                <a16:creationId xmlns:a16="http://schemas.microsoft.com/office/drawing/2014/main" id="{DE57756D-3114-29B6-5F97-3D2498139717}"/>
              </a:ext>
            </a:extLst>
          </p:cNvPr>
          <p:cNvGrpSpPr/>
          <p:nvPr/>
        </p:nvGrpSpPr>
        <p:grpSpPr>
          <a:xfrm>
            <a:off x="8746733" y="1634576"/>
            <a:ext cx="3222185" cy="4707024"/>
            <a:chOff x="8776615" y="1401045"/>
            <a:chExt cx="3222185" cy="4707024"/>
          </a:xfrm>
        </p:grpSpPr>
        <p:pic>
          <p:nvPicPr>
            <p:cNvPr id="5" name="Picture 4" descr="A picture containing wall, indoor, toilet, bathroom&#10;&#10;Description automatically generated">
              <a:extLst>
                <a:ext uri="{FF2B5EF4-FFF2-40B4-BE49-F238E27FC236}">
                  <a16:creationId xmlns:a16="http://schemas.microsoft.com/office/drawing/2014/main" id="{12CB6FBB-92F0-4E4E-EEBC-C8E6876CF8E7}"/>
                </a:ext>
              </a:extLst>
            </p:cNvPr>
            <p:cNvPicPr>
              <a:picLocks noChangeAspect="1"/>
            </p:cNvPicPr>
            <p:nvPr/>
          </p:nvPicPr>
          <p:blipFill>
            <a:blip r:embed="rId4"/>
            <a:stretch>
              <a:fillRect/>
            </a:stretch>
          </p:blipFill>
          <p:spPr>
            <a:xfrm>
              <a:off x="10400800" y="1401045"/>
              <a:ext cx="1598000" cy="2027955"/>
            </a:xfrm>
            <a:prstGeom prst="rect">
              <a:avLst/>
            </a:prstGeom>
          </p:spPr>
        </p:pic>
        <p:pic>
          <p:nvPicPr>
            <p:cNvPr id="7" name="Picture 6" descr="A picture containing indoor, door, open&#10;&#10;Description automatically generated">
              <a:extLst>
                <a:ext uri="{FF2B5EF4-FFF2-40B4-BE49-F238E27FC236}">
                  <a16:creationId xmlns:a16="http://schemas.microsoft.com/office/drawing/2014/main" id="{DFC2E2DD-BD2B-9F2A-588B-CF32F877B818}"/>
                </a:ext>
              </a:extLst>
            </p:cNvPr>
            <p:cNvPicPr>
              <a:picLocks noChangeAspect="1"/>
            </p:cNvPicPr>
            <p:nvPr/>
          </p:nvPicPr>
          <p:blipFill>
            <a:blip r:embed="rId5"/>
            <a:stretch>
              <a:fillRect/>
            </a:stretch>
          </p:blipFill>
          <p:spPr>
            <a:xfrm>
              <a:off x="10501017" y="4111476"/>
              <a:ext cx="1497783" cy="1996593"/>
            </a:xfrm>
            <a:prstGeom prst="rect">
              <a:avLst/>
            </a:prstGeom>
          </p:spPr>
        </p:pic>
        <p:pic>
          <p:nvPicPr>
            <p:cNvPr id="4" name="Picture 3" descr="A bathroom with a glass shower&#10;&#10;Description automatically generated with medium confidence">
              <a:extLst>
                <a:ext uri="{FF2B5EF4-FFF2-40B4-BE49-F238E27FC236}">
                  <a16:creationId xmlns:a16="http://schemas.microsoft.com/office/drawing/2014/main" id="{3944CFA2-94FD-62C5-EB9F-992232D2A861}"/>
                </a:ext>
              </a:extLst>
            </p:cNvPr>
            <p:cNvPicPr>
              <a:picLocks noChangeAspect="1"/>
            </p:cNvPicPr>
            <p:nvPr/>
          </p:nvPicPr>
          <p:blipFill>
            <a:blip r:embed="rId6"/>
            <a:stretch>
              <a:fillRect/>
            </a:stretch>
          </p:blipFill>
          <p:spPr>
            <a:xfrm>
              <a:off x="8776615" y="3302061"/>
              <a:ext cx="1978471" cy="1171835"/>
            </a:xfrm>
            <a:prstGeom prst="rect">
              <a:avLst/>
            </a:prstGeom>
          </p:spPr>
        </p:pic>
      </p:grpSp>
    </p:spTree>
    <p:extLst>
      <p:ext uri="{BB962C8B-B14F-4D97-AF65-F5344CB8AC3E}">
        <p14:creationId xmlns:p14="http://schemas.microsoft.com/office/powerpoint/2010/main" val="183513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49086" y="4745761"/>
            <a:ext cx="11103428" cy="888736"/>
          </a:xfrm>
        </p:spPr>
        <p:txBody>
          <a:bodyPr>
            <a:noAutofit/>
          </a:bodyPr>
          <a:lstStyle/>
          <a:p>
            <a:pPr algn="ctr"/>
            <a:r>
              <a:rPr lang="en-US" altLang="zh-TW" sz="4000" dirty="0">
                <a:solidFill>
                  <a:schemeClr val="tx2">
                    <a:lumMod val="75000"/>
                    <a:lumOff val="25000"/>
                  </a:schemeClr>
                </a:solidFill>
                <a:latin typeface="Verdana" panose="020B0604030504040204" pitchFamily="34" charset="0"/>
                <a:cs typeface="Verdana" panose="020B0604030504040204" pitchFamily="34" charset="0"/>
              </a:rPr>
              <a:t> </a:t>
            </a:r>
            <a:r>
              <a:rPr lang="en-US" altLang="zh-TW" sz="4000" b="1" dirty="0">
                <a:solidFill>
                  <a:schemeClr val="accent3">
                    <a:lumMod val="60000"/>
                    <a:lumOff val="40000"/>
                  </a:schemeClr>
                </a:solidFill>
                <a:latin typeface="Verdana" panose="020B0604030504040204" pitchFamily="34" charset="0"/>
                <a:cs typeface="Verdana" panose="020B0604030504040204" pitchFamily="34" charset="0"/>
              </a:rPr>
              <a:t>Case Illustration 1</a:t>
            </a:r>
            <a:r>
              <a:rPr lang="en-US" altLang="zh-TW" sz="4000" dirty="0">
                <a:solidFill>
                  <a:schemeClr val="accent3">
                    <a:lumMod val="60000"/>
                    <a:lumOff val="40000"/>
                  </a:schemeClr>
                </a:solidFill>
                <a:latin typeface="Verdana" panose="020B0604030504040204" pitchFamily="34" charset="0"/>
                <a:cs typeface="Verdana" panose="020B0604030504040204" pitchFamily="34" charset="0"/>
              </a:rPr>
              <a:t> </a:t>
            </a:r>
            <a:br>
              <a:rPr lang="en-US" altLang="zh-TW" sz="4000" dirty="0">
                <a:solidFill>
                  <a:schemeClr val="accent3">
                    <a:lumMod val="60000"/>
                    <a:lumOff val="40000"/>
                  </a:schemeClr>
                </a:solidFill>
                <a:latin typeface="Verdana" panose="020B0604030504040204" pitchFamily="34" charset="0"/>
                <a:cs typeface="Verdana" panose="020B0604030504040204" pitchFamily="34" charset="0"/>
              </a:rPr>
            </a:br>
            <a:br>
              <a:rPr lang="en-US" altLang="zh-TW" sz="4000" dirty="0">
                <a:solidFill>
                  <a:schemeClr val="tx2">
                    <a:lumMod val="75000"/>
                    <a:lumOff val="25000"/>
                  </a:schemeClr>
                </a:solidFill>
                <a:latin typeface="Verdana" panose="020B0604030504040204" pitchFamily="34" charset="0"/>
                <a:cs typeface="Verdana" panose="020B0604030504040204" pitchFamily="34" charset="0"/>
              </a:rPr>
            </a:br>
            <a:r>
              <a:rPr lang="en-US" altLang="zh-TW" sz="4000" dirty="0">
                <a:solidFill>
                  <a:schemeClr val="tx2">
                    <a:lumMod val="75000"/>
                    <a:lumOff val="25000"/>
                  </a:schemeClr>
                </a:solidFill>
              </a:rPr>
              <a:t>Multi-tasking Access Control System</a:t>
            </a:r>
            <a:r>
              <a:rPr lang="en-US" altLang="zh-TW" sz="3600" dirty="0">
                <a:solidFill>
                  <a:schemeClr val="tx2">
                    <a:lumMod val="75000"/>
                    <a:lumOff val="25000"/>
                  </a:schemeClr>
                </a:solidFill>
              </a:rPr>
              <a:t>; </a:t>
            </a:r>
            <a:br>
              <a:rPr lang="en-US" altLang="zh-TW" sz="3600" dirty="0">
                <a:solidFill>
                  <a:schemeClr val="tx2">
                    <a:lumMod val="75000"/>
                    <a:lumOff val="25000"/>
                  </a:schemeClr>
                </a:solidFill>
              </a:rPr>
            </a:br>
            <a:r>
              <a:rPr lang="en-US" altLang="zh-TW" sz="3600" dirty="0">
                <a:solidFill>
                  <a:schemeClr val="tx2">
                    <a:lumMod val="75000"/>
                    <a:lumOff val="25000"/>
                  </a:schemeClr>
                </a:solidFill>
              </a:rPr>
              <a:t>Better CRM &amp; Member Pass Integration</a:t>
            </a:r>
            <a:r>
              <a:rPr lang="en-US" altLang="zh-TW" sz="3600" dirty="0">
                <a:solidFill>
                  <a:schemeClr val="tx2">
                    <a:lumMod val="75000"/>
                    <a:lumOff val="25000"/>
                  </a:schemeClr>
                </a:solidFill>
                <a:latin typeface="Verdana" panose="020B0604030504040204" pitchFamily="34" charset="0"/>
                <a:cs typeface="Verdana" panose="020B0604030504040204" pitchFamily="34" charset="0"/>
              </a:rPr>
              <a:t> </a:t>
            </a:r>
            <a:br>
              <a:rPr lang="en-US" altLang="zh-TW" sz="4000" dirty="0">
                <a:solidFill>
                  <a:schemeClr val="tx2">
                    <a:lumMod val="75000"/>
                    <a:lumOff val="25000"/>
                  </a:schemeClr>
                </a:solidFill>
                <a:latin typeface="Verdana" panose="020B0604030504040204" pitchFamily="34" charset="0"/>
                <a:cs typeface="Verdana" panose="020B0604030504040204" pitchFamily="34" charset="0"/>
              </a:rPr>
            </a:br>
            <a:br>
              <a:rPr lang="en-US" altLang="zh-TW" sz="4000" dirty="0">
                <a:solidFill>
                  <a:schemeClr val="tx2">
                    <a:lumMod val="75000"/>
                    <a:lumOff val="25000"/>
                  </a:schemeClr>
                </a:solidFill>
                <a:latin typeface="Verdana" panose="020B0604030504040204" pitchFamily="34" charset="0"/>
                <a:cs typeface="Verdana" panose="020B0604030504040204" pitchFamily="34" charset="0"/>
              </a:rPr>
            </a:br>
            <a:endParaRPr lang="zh-TW" altLang="en-US" sz="4000" dirty="0">
              <a:solidFill>
                <a:schemeClr val="tx2">
                  <a:lumMod val="75000"/>
                  <a:lumOff val="25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375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4338-4ECC-4904-B6F6-DE1269A9F9FD}"/>
              </a:ext>
            </a:extLst>
          </p:cNvPr>
          <p:cNvSpPr>
            <a:spLocks noGrp="1"/>
          </p:cNvSpPr>
          <p:nvPr>
            <p:ph type="title"/>
          </p:nvPr>
        </p:nvSpPr>
        <p:spPr>
          <a:xfrm>
            <a:off x="161364" y="3743"/>
            <a:ext cx="11869272" cy="964446"/>
          </a:xfrm>
        </p:spPr>
        <p:txBody>
          <a:bodyPr>
            <a:normAutofit/>
          </a:bodyPr>
          <a:lstStyle/>
          <a:p>
            <a:pPr algn="ctr"/>
            <a:r>
              <a:rPr lang="en-US" altLang="zh-TW" dirty="0"/>
              <a:t>Case: Co-Work Office in </a:t>
            </a:r>
            <a:r>
              <a:rPr lang="en-US" altLang="zh-TW" dirty="0" err="1"/>
              <a:t>Wanchai</a:t>
            </a:r>
            <a:endParaRPr lang="zh-HK" altLang="en-US" dirty="0"/>
          </a:p>
        </p:txBody>
      </p:sp>
      <p:pic>
        <p:nvPicPr>
          <p:cNvPr id="4" name="Picture 3" descr="A picture containing wall, indoor, toilet, bathroom&#10;&#10;Description automatically generated">
            <a:extLst>
              <a:ext uri="{FF2B5EF4-FFF2-40B4-BE49-F238E27FC236}">
                <a16:creationId xmlns:a16="http://schemas.microsoft.com/office/drawing/2014/main" id="{550BEB34-C28F-0726-B13E-4DB471A50D9A}"/>
              </a:ext>
            </a:extLst>
          </p:cNvPr>
          <p:cNvPicPr>
            <a:picLocks noChangeAspect="1"/>
          </p:cNvPicPr>
          <p:nvPr/>
        </p:nvPicPr>
        <p:blipFill>
          <a:blip r:embed="rId2"/>
          <a:stretch>
            <a:fillRect/>
          </a:stretch>
        </p:blipFill>
        <p:spPr>
          <a:xfrm>
            <a:off x="10133379" y="2023697"/>
            <a:ext cx="1767849" cy="2243503"/>
          </a:xfrm>
          <a:prstGeom prst="rect">
            <a:avLst/>
          </a:prstGeom>
        </p:spPr>
      </p:pic>
      <p:pic>
        <p:nvPicPr>
          <p:cNvPr id="6" name="Picture 5" descr="A bathroom with a glass shower&#10;&#10;Description automatically generated with medium confidence">
            <a:extLst>
              <a:ext uri="{FF2B5EF4-FFF2-40B4-BE49-F238E27FC236}">
                <a16:creationId xmlns:a16="http://schemas.microsoft.com/office/drawing/2014/main" id="{D8140C13-78D4-6CE0-C55C-8A00E35E0878}"/>
              </a:ext>
            </a:extLst>
          </p:cNvPr>
          <p:cNvPicPr>
            <a:picLocks noChangeAspect="1"/>
          </p:cNvPicPr>
          <p:nvPr/>
        </p:nvPicPr>
        <p:blipFill>
          <a:blip r:embed="rId3"/>
          <a:stretch>
            <a:fillRect/>
          </a:stretch>
        </p:blipFill>
        <p:spPr>
          <a:xfrm>
            <a:off x="8404616" y="4424407"/>
            <a:ext cx="2754038" cy="1631199"/>
          </a:xfrm>
          <a:prstGeom prst="rect">
            <a:avLst/>
          </a:prstGeom>
        </p:spPr>
      </p:pic>
      <p:pic>
        <p:nvPicPr>
          <p:cNvPr id="8" name="Picture 7" descr="A picture containing wall, indoor&#10;&#10;Description automatically generated">
            <a:extLst>
              <a:ext uri="{FF2B5EF4-FFF2-40B4-BE49-F238E27FC236}">
                <a16:creationId xmlns:a16="http://schemas.microsoft.com/office/drawing/2014/main" id="{176EEF2C-66B6-2286-641B-CDBC1D28AEED}"/>
              </a:ext>
            </a:extLst>
          </p:cNvPr>
          <p:cNvPicPr>
            <a:picLocks noChangeAspect="1"/>
          </p:cNvPicPr>
          <p:nvPr/>
        </p:nvPicPr>
        <p:blipFill>
          <a:blip r:embed="rId4"/>
          <a:stretch>
            <a:fillRect/>
          </a:stretch>
        </p:blipFill>
        <p:spPr>
          <a:xfrm>
            <a:off x="8400205" y="968189"/>
            <a:ext cx="1603766" cy="2111017"/>
          </a:xfrm>
          <a:prstGeom prst="rect">
            <a:avLst/>
          </a:prstGeom>
        </p:spPr>
      </p:pic>
      <p:pic>
        <p:nvPicPr>
          <p:cNvPr id="7" name="Picture 6" descr="Diagram, schematic&#10;&#10;Description automatically generated">
            <a:extLst>
              <a:ext uri="{FF2B5EF4-FFF2-40B4-BE49-F238E27FC236}">
                <a16:creationId xmlns:a16="http://schemas.microsoft.com/office/drawing/2014/main" id="{118CF858-1D06-A037-FAC9-85F4C3B712A8}"/>
              </a:ext>
            </a:extLst>
          </p:cNvPr>
          <p:cNvPicPr>
            <a:picLocks noChangeAspect="1"/>
          </p:cNvPicPr>
          <p:nvPr/>
        </p:nvPicPr>
        <p:blipFill>
          <a:blip r:embed="rId5"/>
          <a:stretch>
            <a:fillRect/>
          </a:stretch>
        </p:blipFill>
        <p:spPr>
          <a:xfrm>
            <a:off x="332607" y="884517"/>
            <a:ext cx="7610122" cy="5380917"/>
          </a:xfrm>
          <a:prstGeom prst="rect">
            <a:avLst/>
          </a:prstGeom>
        </p:spPr>
      </p:pic>
    </p:spTree>
    <p:extLst>
      <p:ext uri="{BB962C8B-B14F-4D97-AF65-F5344CB8AC3E}">
        <p14:creationId xmlns:p14="http://schemas.microsoft.com/office/powerpoint/2010/main" val="271120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0E38FB-61A5-0FC2-67A3-802A6CB3FA00}"/>
              </a:ext>
            </a:extLst>
          </p:cNvPr>
          <p:cNvPicPr>
            <a:picLocks noChangeAspect="1"/>
          </p:cNvPicPr>
          <p:nvPr/>
        </p:nvPicPr>
        <p:blipFill>
          <a:blip r:embed="rId2"/>
          <a:stretch>
            <a:fillRect/>
          </a:stretch>
        </p:blipFill>
        <p:spPr>
          <a:xfrm>
            <a:off x="10090682" y="3525646"/>
            <a:ext cx="1961436" cy="2609282"/>
          </a:xfrm>
          <a:prstGeom prst="rect">
            <a:avLst/>
          </a:prstGeom>
        </p:spPr>
      </p:pic>
      <p:sp>
        <p:nvSpPr>
          <p:cNvPr id="46" name="Title 1">
            <a:extLst>
              <a:ext uri="{FF2B5EF4-FFF2-40B4-BE49-F238E27FC236}">
                <a16:creationId xmlns:a16="http://schemas.microsoft.com/office/drawing/2014/main" id="{A722A617-CD9B-73FB-2917-17362E6D1936}"/>
              </a:ext>
            </a:extLst>
          </p:cNvPr>
          <p:cNvSpPr>
            <a:spLocks noGrp="1"/>
          </p:cNvSpPr>
          <p:nvPr>
            <p:ph type="title"/>
          </p:nvPr>
        </p:nvSpPr>
        <p:spPr>
          <a:xfrm>
            <a:off x="0" y="-94393"/>
            <a:ext cx="12150165" cy="964446"/>
          </a:xfrm>
        </p:spPr>
        <p:txBody>
          <a:bodyPr>
            <a:noAutofit/>
          </a:bodyPr>
          <a:lstStyle/>
          <a:p>
            <a:pPr algn="ctr"/>
            <a:r>
              <a:rPr lang="en-US" altLang="zh-HK" sz="3600" dirty="0"/>
              <a:t>Multi-tasking Requests &amp; Future Integration to CRM </a:t>
            </a:r>
            <a:endParaRPr lang="zh-HK" altLang="en-US" sz="3600" dirty="0"/>
          </a:p>
        </p:txBody>
      </p:sp>
      <p:sp>
        <p:nvSpPr>
          <p:cNvPr id="47" name="Content Placeholder 2">
            <a:extLst>
              <a:ext uri="{FF2B5EF4-FFF2-40B4-BE49-F238E27FC236}">
                <a16:creationId xmlns:a16="http://schemas.microsoft.com/office/drawing/2014/main" id="{8FECF904-8CA5-FA19-284B-662715DB5511}"/>
              </a:ext>
            </a:extLst>
          </p:cNvPr>
          <p:cNvSpPr>
            <a:spLocks noGrp="1"/>
          </p:cNvSpPr>
          <p:nvPr>
            <p:ph idx="1"/>
          </p:nvPr>
        </p:nvSpPr>
        <p:spPr>
          <a:xfrm>
            <a:off x="497322" y="975595"/>
            <a:ext cx="11258396" cy="2654164"/>
          </a:xfrm>
        </p:spPr>
        <p:txBody>
          <a:bodyPr>
            <a:noAutofit/>
          </a:bodyPr>
          <a:lstStyle/>
          <a:p>
            <a:pPr marL="0" indent="0" algn="just">
              <a:spcBef>
                <a:spcPts val="0"/>
              </a:spcBef>
              <a:buNone/>
            </a:pPr>
            <a:r>
              <a:rPr lang="en-US" altLang="zh-HK" sz="2400" b="1" dirty="0">
                <a:solidFill>
                  <a:schemeClr val="bg2">
                    <a:lumMod val="50000"/>
                  </a:schemeClr>
                </a:solidFill>
              </a:rPr>
              <a:t>ACS to Serve 3 Different Offices + Meeting Area </a:t>
            </a:r>
            <a:endParaRPr lang="en-US" altLang="zh-HK" b="1" dirty="0">
              <a:solidFill>
                <a:schemeClr val="bg2">
                  <a:lumMod val="50000"/>
                </a:schemeClr>
              </a:solidFill>
            </a:endParaRPr>
          </a:p>
          <a:p>
            <a:pPr marL="0" indent="0" algn="just">
              <a:spcBef>
                <a:spcPts val="0"/>
              </a:spcBef>
              <a:buNone/>
            </a:pPr>
            <a:r>
              <a:rPr lang="en-US" altLang="zh-HK" b="1" dirty="0">
                <a:solidFill>
                  <a:srgbClr val="0070C0"/>
                </a:solidFill>
              </a:rPr>
              <a:t>Pain-Points: Hybrid use by</a:t>
            </a:r>
            <a:r>
              <a:rPr lang="en-US" altLang="zh-HK" sz="2000" b="1" dirty="0">
                <a:solidFill>
                  <a:srgbClr val="0070C0"/>
                </a:solidFill>
              </a:rPr>
              <a:t> company staff &amp; </a:t>
            </a:r>
            <a:r>
              <a:rPr lang="en-US" altLang="zh-HK" b="1" dirty="0" err="1">
                <a:solidFill>
                  <a:srgbClr val="0070C0"/>
                </a:solidFill>
              </a:rPr>
              <a:t>endusers</a:t>
            </a:r>
            <a:r>
              <a:rPr lang="en-US" altLang="zh-HK" b="1" dirty="0">
                <a:solidFill>
                  <a:srgbClr val="0070C0"/>
                </a:solidFill>
              </a:rPr>
              <a:t> (</a:t>
            </a:r>
            <a:r>
              <a:rPr lang="en-US" altLang="zh-HK" sz="2000" b="1" dirty="0">
                <a:solidFill>
                  <a:srgbClr val="0070C0"/>
                </a:solidFill>
              </a:rPr>
              <a:t>members)</a:t>
            </a:r>
          </a:p>
          <a:p>
            <a:pPr lvl="1" algn="just"/>
            <a:r>
              <a:rPr lang="en-US" altLang="zh-HK" sz="1500" dirty="0">
                <a:solidFill>
                  <a:srgbClr val="0070C0"/>
                </a:solidFill>
              </a:rPr>
              <a:t>Office space shared by 3 companies of the same group and customers who are members allowed to book 3 meeting rooms in the office.</a:t>
            </a:r>
          </a:p>
          <a:p>
            <a:pPr lvl="1" algn="just"/>
            <a:r>
              <a:rPr lang="en-US" altLang="zh-HK" sz="1500" dirty="0">
                <a:solidFill>
                  <a:srgbClr val="0070C0"/>
                </a:solidFill>
              </a:rPr>
              <a:t>3 main doors for Time Attendance (TA) and door access records of staff</a:t>
            </a:r>
          </a:p>
          <a:p>
            <a:pPr lvl="1" algn="just"/>
            <a:r>
              <a:rPr lang="en-US" altLang="zh-HK" sz="1500" dirty="0">
                <a:solidFill>
                  <a:srgbClr val="0070C0"/>
                </a:solidFill>
              </a:rPr>
              <a:t>3 meeting room doors for TA record use by booking members</a:t>
            </a:r>
          </a:p>
          <a:p>
            <a:pPr lvl="1" algn="just"/>
            <a:r>
              <a:rPr lang="en-US" altLang="zh-HK" sz="1500" dirty="0">
                <a:solidFill>
                  <a:srgbClr val="0070C0"/>
                </a:solidFill>
              </a:rPr>
              <a:t>Need TA record and report down to individual level for easy input to the CRM system of the Group in calculating the excessive usage time of meeting room over entitled member usage.</a:t>
            </a:r>
            <a:endParaRPr lang="en-HK" altLang="zh-HK" sz="1500" dirty="0">
              <a:solidFill>
                <a:schemeClr val="tx1"/>
              </a:solidFill>
            </a:endParaRPr>
          </a:p>
        </p:txBody>
      </p:sp>
      <p:sp>
        <p:nvSpPr>
          <p:cNvPr id="5" name="Content Placeholder 2">
            <a:extLst>
              <a:ext uri="{FF2B5EF4-FFF2-40B4-BE49-F238E27FC236}">
                <a16:creationId xmlns:a16="http://schemas.microsoft.com/office/drawing/2014/main" id="{82D859A3-A7F3-23DA-1DBA-11B2B90B4A2B}"/>
              </a:ext>
            </a:extLst>
          </p:cNvPr>
          <p:cNvSpPr txBox="1">
            <a:spLocks/>
          </p:cNvSpPr>
          <p:nvPr/>
        </p:nvSpPr>
        <p:spPr>
          <a:xfrm>
            <a:off x="497322" y="3228241"/>
            <a:ext cx="9477407" cy="26541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spcBef>
                <a:spcPts val="0"/>
              </a:spcBef>
              <a:buFont typeface="Calibri" panose="020F0502020204030204" pitchFamily="34" charset="0"/>
              <a:buNone/>
            </a:pPr>
            <a:r>
              <a:rPr lang="en-US" altLang="zh-HK" sz="2400" b="1" dirty="0">
                <a:solidFill>
                  <a:schemeClr val="bg2">
                    <a:lumMod val="50000"/>
                  </a:schemeClr>
                </a:solidFill>
              </a:rPr>
              <a:t> </a:t>
            </a:r>
            <a:r>
              <a:rPr lang="en-US" altLang="zh-HK" b="1" dirty="0" err="1">
                <a:solidFill>
                  <a:schemeClr val="tx1">
                    <a:lumMod val="50000"/>
                    <a:lumOff val="50000"/>
                  </a:schemeClr>
                </a:solidFill>
              </a:rPr>
              <a:t>idLink</a:t>
            </a:r>
            <a:r>
              <a:rPr lang="en-US" altLang="zh-HK" b="1" dirty="0">
                <a:solidFill>
                  <a:schemeClr val="tx1">
                    <a:lumMod val="50000"/>
                    <a:lumOff val="50000"/>
                  </a:schemeClr>
                </a:solidFill>
              </a:rPr>
              <a:t> Cloud ACS Suggestions to Resolve the Situation</a:t>
            </a:r>
          </a:p>
          <a:p>
            <a:pPr lvl="1" algn="just"/>
            <a:r>
              <a:rPr lang="en-US" altLang="zh-HK" sz="1500" dirty="0">
                <a:solidFill>
                  <a:schemeClr val="tx1">
                    <a:lumMod val="50000"/>
                    <a:lumOff val="50000"/>
                  </a:schemeClr>
                </a:solidFill>
              </a:rPr>
              <a:t>One Business Edition Admin. Portal AC to issue Company Pass (virtual in mobile app / </a:t>
            </a:r>
            <a:r>
              <a:rPr lang="en-US" altLang="zh-HK" sz="1500" dirty="0" err="1">
                <a:solidFill>
                  <a:schemeClr val="tx1">
                    <a:lumMod val="50000"/>
                    <a:lumOff val="50000"/>
                  </a:schemeClr>
                </a:solidFill>
              </a:rPr>
              <a:t>Mifare</a:t>
            </a:r>
            <a:r>
              <a:rPr lang="en-US" altLang="zh-HK" sz="1500" dirty="0">
                <a:solidFill>
                  <a:schemeClr val="tx1">
                    <a:lumMod val="50000"/>
                    <a:lumOff val="50000"/>
                  </a:schemeClr>
                </a:solidFill>
              </a:rPr>
              <a:t> for normal office use) and Member Pass (temporary booking)</a:t>
            </a:r>
          </a:p>
          <a:p>
            <a:pPr lvl="1" algn="just"/>
            <a:r>
              <a:rPr lang="en-US" altLang="zh-HK" sz="1500" dirty="0">
                <a:solidFill>
                  <a:schemeClr val="tx1">
                    <a:lumMod val="50000"/>
                    <a:lumOff val="50000"/>
                  </a:schemeClr>
                </a:solidFill>
              </a:rPr>
              <a:t>Initiate Anti-</a:t>
            </a:r>
            <a:r>
              <a:rPr lang="en-US" altLang="zh-HK" sz="1500" dirty="0" err="1">
                <a:solidFill>
                  <a:schemeClr val="tx1">
                    <a:lumMod val="50000"/>
                    <a:lumOff val="50000"/>
                  </a:schemeClr>
                </a:solidFill>
              </a:rPr>
              <a:t>Passback</a:t>
            </a:r>
            <a:r>
              <a:rPr lang="en-US" altLang="zh-HK" sz="1500" dirty="0">
                <a:solidFill>
                  <a:schemeClr val="tx1">
                    <a:lumMod val="50000"/>
                    <a:lumOff val="50000"/>
                  </a:schemeClr>
                </a:solidFill>
              </a:rPr>
              <a:t> function for readers at the 3 main doors to deter tailgating</a:t>
            </a:r>
          </a:p>
          <a:p>
            <a:pPr lvl="1" algn="just"/>
            <a:r>
              <a:rPr lang="en-US" altLang="zh-HK" sz="1500" dirty="0">
                <a:solidFill>
                  <a:schemeClr val="tx1">
                    <a:lumMod val="50000"/>
                    <a:lumOff val="50000"/>
                  </a:schemeClr>
                </a:solidFill>
              </a:rPr>
              <a:t>Run constantly TA reports of members for feeding in CRM to calculate necessary fees to be levied to members</a:t>
            </a:r>
          </a:p>
          <a:p>
            <a:pPr lvl="1" algn="just"/>
            <a:r>
              <a:rPr lang="en-US" altLang="zh-HK" sz="1500" dirty="0">
                <a:solidFill>
                  <a:schemeClr val="tx1">
                    <a:lumMod val="50000"/>
                    <a:lumOff val="50000"/>
                  </a:schemeClr>
                </a:solidFill>
              </a:rPr>
              <a:t>Use AC power supply to link Push Button and Break Glass without use of any door controllers</a:t>
            </a:r>
          </a:p>
          <a:p>
            <a:pPr lvl="1" algn="just"/>
            <a:r>
              <a:rPr lang="en-US" altLang="zh-HK" sz="1500" dirty="0">
                <a:solidFill>
                  <a:schemeClr val="tx1">
                    <a:lumMod val="50000"/>
                    <a:lumOff val="50000"/>
                  </a:schemeClr>
                </a:solidFill>
              </a:rPr>
              <a:t>Build a contingency mobile network by establishing a SIM-card-based-Router &amp; UPS between the Group’s IT gateway and the switch linking with all readers.  In case the Group’s gateway was down, the SIM router will automatically take up to ensure normal running of the ACS.</a:t>
            </a:r>
          </a:p>
          <a:p>
            <a:pPr lvl="1" algn="just"/>
            <a:r>
              <a:rPr lang="en-US" altLang="zh-HK" sz="1500" dirty="0">
                <a:solidFill>
                  <a:schemeClr val="tx1">
                    <a:lumMod val="50000"/>
                    <a:lumOff val="50000"/>
                  </a:schemeClr>
                </a:solidFill>
              </a:rPr>
              <a:t>Flexibility to use the Personalized Mobile Card as Picture Member Card in future.</a:t>
            </a:r>
          </a:p>
          <a:p>
            <a:pPr lvl="1" algn="just"/>
            <a:r>
              <a:rPr lang="en-US" altLang="zh-HK" sz="1500" dirty="0">
                <a:solidFill>
                  <a:schemeClr val="tx1">
                    <a:lumMod val="50000"/>
                    <a:lumOff val="50000"/>
                  </a:schemeClr>
                </a:solidFill>
              </a:rPr>
              <a:t>API for future integration need to the Group’s digital system.</a:t>
            </a:r>
            <a:endParaRPr lang="en-HK" altLang="zh-HK" sz="1500" dirty="0">
              <a:solidFill>
                <a:schemeClr val="tx1">
                  <a:lumMod val="50000"/>
                  <a:lumOff val="50000"/>
                </a:schemeClr>
              </a:solidFill>
            </a:endParaRPr>
          </a:p>
        </p:txBody>
      </p:sp>
    </p:spTree>
    <p:extLst>
      <p:ext uri="{BB962C8B-B14F-4D97-AF65-F5344CB8AC3E}">
        <p14:creationId xmlns:p14="http://schemas.microsoft.com/office/powerpoint/2010/main" val="4187160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6184</TotalTime>
  <Words>1659</Words>
  <Application>Microsoft Office PowerPoint</Application>
  <PresentationFormat>Widescreen</PresentationFormat>
  <Paragraphs>158</Paragraphs>
  <Slides>13</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Century Gothic</vt:lpstr>
      <vt:lpstr>Verdana</vt:lpstr>
      <vt:lpstr>Wingdings</vt:lpstr>
      <vt:lpstr>Wingdings 3</vt:lpstr>
      <vt:lpstr>Wisp</vt:lpstr>
      <vt:lpstr>1_Wisp</vt:lpstr>
      <vt:lpstr>Retrospect</vt:lpstr>
      <vt:lpstr>PowerPoint Presentation</vt:lpstr>
      <vt:lpstr>PowerPoint Presentation</vt:lpstr>
      <vt:lpstr> VRCN Vision</vt:lpstr>
      <vt:lpstr> VRCN Patented ACS Solution</vt:lpstr>
      <vt:lpstr>  How VRCN Overcome Pain Points in  Conventional Access Control System (ACS)</vt:lpstr>
      <vt:lpstr> Able to Meet New Considerations in the  Digital Connected World</vt:lpstr>
      <vt:lpstr> Case Illustration 1   Multi-tasking Access Control System;  Better CRM &amp; Member Pass Integration   </vt:lpstr>
      <vt:lpstr>Case: Co-Work Office in Wanchai</vt:lpstr>
      <vt:lpstr>Multi-tasking Requests &amp; Future Integration to CRM </vt:lpstr>
      <vt:lpstr> Case Illustration 2   Cost Effective Digital Migration  Simple Architecture with Cloud Network &amp; Save Cost Unlike Before   </vt:lpstr>
      <vt:lpstr>Cost-Effective ACS Upgrade in Old Residential Estate </vt:lpstr>
      <vt:lpstr>Cost-Effective ACS Upgrade in Old Residential Estate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020 airP</dc:title>
  <dc:creator>SONY</dc:creator>
  <cp:lastModifiedBy>Kenneth Cheung</cp:lastModifiedBy>
  <cp:revision>390</cp:revision>
  <cp:lastPrinted>2021-11-22T16:42:31Z</cp:lastPrinted>
  <dcterms:created xsi:type="dcterms:W3CDTF">2017-06-13T23:32:05Z</dcterms:created>
  <dcterms:modified xsi:type="dcterms:W3CDTF">2022-12-21T08:15:59Z</dcterms:modified>
</cp:coreProperties>
</file>